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031" r:id="rId1"/>
  </p:sldMasterIdLst>
  <p:notesMasterIdLst>
    <p:notesMasterId r:id="rId43"/>
  </p:notesMasterIdLst>
  <p:handoutMasterIdLst>
    <p:handoutMasterId r:id="rId44"/>
  </p:handoutMasterIdLst>
  <p:sldIdLst>
    <p:sldId id="256" r:id="rId2"/>
    <p:sldId id="649" r:id="rId3"/>
    <p:sldId id="648" r:id="rId4"/>
    <p:sldId id="666" r:id="rId5"/>
    <p:sldId id="689" r:id="rId6"/>
    <p:sldId id="716" r:id="rId7"/>
    <p:sldId id="717" r:id="rId8"/>
    <p:sldId id="719" r:id="rId9"/>
    <p:sldId id="720" r:id="rId10"/>
    <p:sldId id="721" r:id="rId11"/>
    <p:sldId id="722" r:id="rId12"/>
    <p:sldId id="724" r:id="rId13"/>
    <p:sldId id="725" r:id="rId14"/>
    <p:sldId id="726" r:id="rId15"/>
    <p:sldId id="667" r:id="rId16"/>
    <p:sldId id="668" r:id="rId17"/>
    <p:sldId id="669" r:id="rId18"/>
    <p:sldId id="698" r:id="rId19"/>
    <p:sldId id="686" r:id="rId20"/>
    <p:sldId id="687" r:id="rId21"/>
    <p:sldId id="684" r:id="rId22"/>
    <p:sldId id="701" r:id="rId23"/>
    <p:sldId id="703" r:id="rId24"/>
    <p:sldId id="704" r:id="rId25"/>
    <p:sldId id="710" r:id="rId26"/>
    <p:sldId id="714" r:id="rId27"/>
    <p:sldId id="727" r:id="rId28"/>
    <p:sldId id="670" r:id="rId29"/>
    <p:sldId id="671" r:id="rId30"/>
    <p:sldId id="672" r:id="rId31"/>
    <p:sldId id="673" r:id="rId32"/>
    <p:sldId id="674" r:id="rId33"/>
    <p:sldId id="675" r:id="rId34"/>
    <p:sldId id="676" r:id="rId35"/>
    <p:sldId id="677" r:id="rId36"/>
    <p:sldId id="678" r:id="rId37"/>
    <p:sldId id="679" r:id="rId38"/>
    <p:sldId id="680" r:id="rId39"/>
    <p:sldId id="681" r:id="rId40"/>
    <p:sldId id="682" r:id="rId41"/>
    <p:sldId id="683" r:id="rId42"/>
  </p:sldIdLst>
  <p:sldSz cx="9144000" cy="6858000" type="screen4x3"/>
  <p:notesSz cx="7010400" cy="9296400"/>
  <p:defaultTextStyle>
    <a:defPPr>
      <a:defRPr lang="en-US"/>
    </a:defPPr>
    <a:lvl1pPr algn="r" rtl="0" eaLnBrk="0" fontAlgn="base" hangingPunct="0">
      <a:spcBef>
        <a:spcPct val="0"/>
      </a:spcBef>
      <a:spcAft>
        <a:spcPct val="0"/>
      </a:spcAft>
      <a:defRPr kumimoji="1" sz="4400" i="1" kern="1200">
        <a:solidFill>
          <a:schemeClr val="tx2"/>
        </a:solidFill>
        <a:latin typeface="Times New Roman" panose="02020603050405020304" pitchFamily="18" charset="0"/>
        <a:ea typeface="+mn-ea"/>
        <a:cs typeface="+mn-cs"/>
      </a:defRPr>
    </a:lvl1pPr>
    <a:lvl2pPr marL="457200" algn="r" rtl="0" eaLnBrk="0" fontAlgn="base" hangingPunct="0">
      <a:spcBef>
        <a:spcPct val="0"/>
      </a:spcBef>
      <a:spcAft>
        <a:spcPct val="0"/>
      </a:spcAft>
      <a:defRPr kumimoji="1" sz="4400" i="1" kern="1200">
        <a:solidFill>
          <a:schemeClr val="tx2"/>
        </a:solidFill>
        <a:latin typeface="Times New Roman" panose="02020603050405020304" pitchFamily="18" charset="0"/>
        <a:ea typeface="+mn-ea"/>
        <a:cs typeface="+mn-cs"/>
      </a:defRPr>
    </a:lvl2pPr>
    <a:lvl3pPr marL="914400" algn="r" rtl="0" eaLnBrk="0" fontAlgn="base" hangingPunct="0">
      <a:spcBef>
        <a:spcPct val="0"/>
      </a:spcBef>
      <a:spcAft>
        <a:spcPct val="0"/>
      </a:spcAft>
      <a:defRPr kumimoji="1" sz="4400" i="1" kern="1200">
        <a:solidFill>
          <a:schemeClr val="tx2"/>
        </a:solidFill>
        <a:latin typeface="Times New Roman" panose="02020603050405020304" pitchFamily="18" charset="0"/>
        <a:ea typeface="+mn-ea"/>
        <a:cs typeface="+mn-cs"/>
      </a:defRPr>
    </a:lvl3pPr>
    <a:lvl4pPr marL="1371600" algn="r" rtl="0" eaLnBrk="0" fontAlgn="base" hangingPunct="0">
      <a:spcBef>
        <a:spcPct val="0"/>
      </a:spcBef>
      <a:spcAft>
        <a:spcPct val="0"/>
      </a:spcAft>
      <a:defRPr kumimoji="1" sz="4400" i="1" kern="1200">
        <a:solidFill>
          <a:schemeClr val="tx2"/>
        </a:solidFill>
        <a:latin typeface="Times New Roman" panose="02020603050405020304" pitchFamily="18" charset="0"/>
        <a:ea typeface="+mn-ea"/>
        <a:cs typeface="+mn-cs"/>
      </a:defRPr>
    </a:lvl4pPr>
    <a:lvl5pPr marL="1828800" algn="r" rtl="0" eaLnBrk="0" fontAlgn="base" hangingPunct="0">
      <a:spcBef>
        <a:spcPct val="0"/>
      </a:spcBef>
      <a:spcAft>
        <a:spcPct val="0"/>
      </a:spcAft>
      <a:defRPr kumimoji="1" sz="4400" i="1" kern="1200">
        <a:solidFill>
          <a:schemeClr val="tx2"/>
        </a:solidFill>
        <a:latin typeface="Times New Roman" panose="02020603050405020304" pitchFamily="18" charset="0"/>
        <a:ea typeface="+mn-ea"/>
        <a:cs typeface="+mn-cs"/>
      </a:defRPr>
    </a:lvl5pPr>
    <a:lvl6pPr marL="2286000" algn="l" defTabSz="914400" rtl="0" eaLnBrk="1" latinLnBrk="0" hangingPunct="1">
      <a:defRPr kumimoji="1" sz="4400" i="1" kern="1200">
        <a:solidFill>
          <a:schemeClr val="tx2"/>
        </a:solidFill>
        <a:latin typeface="Times New Roman" panose="02020603050405020304" pitchFamily="18" charset="0"/>
        <a:ea typeface="+mn-ea"/>
        <a:cs typeface="+mn-cs"/>
      </a:defRPr>
    </a:lvl6pPr>
    <a:lvl7pPr marL="2743200" algn="l" defTabSz="914400" rtl="0" eaLnBrk="1" latinLnBrk="0" hangingPunct="1">
      <a:defRPr kumimoji="1" sz="4400" i="1" kern="1200">
        <a:solidFill>
          <a:schemeClr val="tx2"/>
        </a:solidFill>
        <a:latin typeface="Times New Roman" panose="02020603050405020304" pitchFamily="18" charset="0"/>
        <a:ea typeface="+mn-ea"/>
        <a:cs typeface="+mn-cs"/>
      </a:defRPr>
    </a:lvl7pPr>
    <a:lvl8pPr marL="3200400" algn="l" defTabSz="914400" rtl="0" eaLnBrk="1" latinLnBrk="0" hangingPunct="1">
      <a:defRPr kumimoji="1" sz="4400" i="1" kern="1200">
        <a:solidFill>
          <a:schemeClr val="tx2"/>
        </a:solidFill>
        <a:latin typeface="Times New Roman" panose="02020603050405020304" pitchFamily="18" charset="0"/>
        <a:ea typeface="+mn-ea"/>
        <a:cs typeface="+mn-cs"/>
      </a:defRPr>
    </a:lvl8pPr>
    <a:lvl9pPr marL="3657600" algn="l" defTabSz="914400" rtl="0" eaLnBrk="1" latinLnBrk="0" hangingPunct="1">
      <a:defRPr kumimoji="1" sz="4400" i="1" kern="1200">
        <a:solidFill>
          <a:schemeClr val="tx2"/>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99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85" d="100"/>
          <a:sy n="85" d="100"/>
        </p:scale>
        <p:origin x="90" y="39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Lst>
  </p:outlineViewPr>
  <p:notesTextViewPr>
    <p:cViewPr>
      <p:scale>
        <a:sx n="100" d="100"/>
        <a:sy n="100" d="100"/>
      </p:scale>
      <p:origin x="0" y="0"/>
    </p:cViewPr>
  </p:notesTextViewPr>
  <p:sorterViewPr>
    <p:cViewPr>
      <p:scale>
        <a:sx n="66" d="100"/>
        <a:sy n="66" d="100"/>
      </p:scale>
      <p:origin x="0" y="8262"/>
    </p:cViewPr>
  </p:sorterViewPr>
  <p:notesViewPr>
    <p:cSldViewPr>
      <p:cViewPr varScale="1">
        <p:scale>
          <a:sx n="41" d="100"/>
          <a:sy n="41" d="100"/>
        </p:scale>
        <p:origin x="-1470"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12.xml"/><Relationship Id="rId3" Type="http://schemas.openxmlformats.org/officeDocument/2006/relationships/slide" Target="slides/slide7.xml"/><Relationship Id="rId7" Type="http://schemas.openxmlformats.org/officeDocument/2006/relationships/slide" Target="slides/slide11.xml"/><Relationship Id="rId2" Type="http://schemas.openxmlformats.org/officeDocument/2006/relationships/slide" Target="slides/slide6.xml"/><Relationship Id="rId1" Type="http://schemas.openxmlformats.org/officeDocument/2006/relationships/slide" Target="slides/slide5.xml"/><Relationship Id="rId6" Type="http://schemas.openxmlformats.org/officeDocument/2006/relationships/slide" Target="slides/slide10.xml"/><Relationship Id="rId11" Type="http://schemas.openxmlformats.org/officeDocument/2006/relationships/slide" Target="slides/slide15.xml"/><Relationship Id="rId5" Type="http://schemas.openxmlformats.org/officeDocument/2006/relationships/slide" Target="slides/slide9.xml"/><Relationship Id="rId10" Type="http://schemas.openxmlformats.org/officeDocument/2006/relationships/slide" Target="slides/slide14.xml"/><Relationship Id="rId4" Type="http://schemas.openxmlformats.org/officeDocument/2006/relationships/slide" Target="slides/slide8.xml"/><Relationship Id="rId9"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spcBef>
                <a:spcPct val="20000"/>
              </a:spcBef>
              <a:defRPr kumimoji="0" sz="1200" i="0">
                <a:solidFill>
                  <a:schemeClr val="tx1"/>
                </a:solidFill>
                <a:latin typeface="Tahoma" pitchFamily="34" charset="0"/>
              </a:defRPr>
            </a:lvl1pPr>
          </a:lstStyle>
          <a:p>
            <a:pPr>
              <a:defRPr/>
            </a:pPr>
            <a:r>
              <a:rPr lang="en-US"/>
              <a:t>John H. Buonocore, Jr. Esq.</a:t>
            </a:r>
          </a:p>
        </p:txBody>
      </p:sp>
      <p:sp>
        <p:nvSpPr>
          <p:cNvPr id="37273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spcBef>
                <a:spcPct val="20000"/>
              </a:spcBef>
              <a:defRPr kumimoji="0" sz="1200" i="0">
                <a:solidFill>
                  <a:schemeClr val="tx1"/>
                </a:solidFill>
                <a:latin typeface="Tahoma" pitchFamily="34" charset="0"/>
              </a:defRPr>
            </a:lvl1pPr>
          </a:lstStyle>
          <a:p>
            <a:pPr>
              <a:defRPr/>
            </a:pPr>
            <a:endParaRPr lang="en-US"/>
          </a:p>
        </p:txBody>
      </p:sp>
      <p:sp>
        <p:nvSpPr>
          <p:cNvPr id="37274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spcBef>
                <a:spcPct val="20000"/>
              </a:spcBef>
              <a:defRPr kumimoji="0" sz="1200" i="0">
                <a:solidFill>
                  <a:schemeClr val="tx1"/>
                </a:solidFill>
                <a:latin typeface="Tahoma" pitchFamily="34" charset="0"/>
              </a:defRPr>
            </a:lvl1pPr>
          </a:lstStyle>
          <a:p>
            <a:pPr>
              <a:defRPr/>
            </a:pPr>
            <a:r>
              <a:rPr lang="en-US"/>
              <a:t>Condemnation Practice</a:t>
            </a:r>
          </a:p>
        </p:txBody>
      </p:sp>
      <p:sp>
        <p:nvSpPr>
          <p:cNvPr id="37274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spcBef>
                <a:spcPct val="20000"/>
              </a:spcBef>
              <a:defRPr kumimoji="0" sz="1200" i="0">
                <a:solidFill>
                  <a:schemeClr val="tx1"/>
                </a:solidFill>
                <a:latin typeface="Tahoma" panose="020B0604030504040204" pitchFamily="34" charset="0"/>
              </a:defRPr>
            </a:lvl1pPr>
          </a:lstStyle>
          <a:p>
            <a:fld id="{4B35FC2C-C3B5-4B43-A30A-4190AA6DE5A3}" type="slidenum">
              <a:rPr lang="en-US" altLang="en-US"/>
              <a:pPr/>
              <a:t>‹#›</a:t>
            </a:fld>
            <a:endParaRPr lang="en-US" altLang="en-US"/>
          </a:p>
        </p:txBody>
      </p:sp>
    </p:spTree>
    <p:extLst>
      <p:ext uri="{BB962C8B-B14F-4D97-AF65-F5344CB8AC3E}">
        <p14:creationId xmlns:p14="http://schemas.microsoft.com/office/powerpoint/2010/main" val="23209597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2504" name="Rectangle 8"/>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spcBef>
                <a:spcPct val="20000"/>
              </a:spcBef>
              <a:buFontTx/>
              <a:buChar char="•"/>
              <a:defRPr kumimoji="0" sz="1200" i="0">
                <a:solidFill>
                  <a:schemeClr val="tx1"/>
                </a:solidFill>
                <a:latin typeface="Tahoma" pitchFamily="34" charset="0"/>
              </a:defRPr>
            </a:lvl1pPr>
          </a:lstStyle>
          <a:p>
            <a:pPr>
              <a:defRPr/>
            </a:pPr>
            <a:endParaRPr lang="en-US"/>
          </a:p>
        </p:txBody>
      </p:sp>
      <p:sp>
        <p:nvSpPr>
          <p:cNvPr id="39939" name="Rectangle 9"/>
          <p:cNvSpPr>
            <a:spLocks noGrp="1" noRot="1" noChangeAspect="1" noChangeArrowheads="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2506" name="Rectangle 10"/>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362507" name="Rectangle 11"/>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spcBef>
                <a:spcPct val="20000"/>
              </a:spcBef>
              <a:buFontTx/>
              <a:buChar char="•"/>
              <a:defRPr kumimoji="0" sz="1200" i="0">
                <a:solidFill>
                  <a:schemeClr val="tx1"/>
                </a:solidFill>
                <a:latin typeface="Tahoma" pitchFamily="34" charset="0"/>
              </a:defRPr>
            </a:lvl1pPr>
          </a:lstStyle>
          <a:p>
            <a:pPr>
              <a:defRPr/>
            </a:pPr>
            <a:endParaRPr lang="en-US"/>
          </a:p>
        </p:txBody>
      </p:sp>
      <p:sp>
        <p:nvSpPr>
          <p:cNvPr id="362508" name="Rectangle 12"/>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spcBef>
                <a:spcPct val="20000"/>
              </a:spcBef>
              <a:buFontTx/>
              <a:buChar char="•"/>
              <a:defRPr kumimoji="0" sz="1200" i="0">
                <a:solidFill>
                  <a:schemeClr val="tx1"/>
                </a:solidFill>
                <a:latin typeface="Tahoma" pitchFamily="34" charset="0"/>
              </a:defRPr>
            </a:lvl1pPr>
          </a:lstStyle>
          <a:p>
            <a:pPr>
              <a:defRPr/>
            </a:pPr>
            <a:endParaRPr lang="en-US"/>
          </a:p>
        </p:txBody>
      </p:sp>
      <p:sp>
        <p:nvSpPr>
          <p:cNvPr id="362509" name="Rectangle 13"/>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spcBef>
                <a:spcPct val="20000"/>
              </a:spcBef>
              <a:buFontTx/>
              <a:buChar char="•"/>
              <a:defRPr kumimoji="0" sz="1200" i="0">
                <a:solidFill>
                  <a:schemeClr val="tx1"/>
                </a:solidFill>
                <a:latin typeface="Tahoma" panose="020B0604030504040204" pitchFamily="34" charset="0"/>
              </a:defRPr>
            </a:lvl1pPr>
          </a:lstStyle>
          <a:p>
            <a:fld id="{CAC74554-64F5-4095-ADE3-9B6E5CC4BFBC}" type="slidenum">
              <a:rPr lang="en-US" altLang="en-US"/>
              <a:pPr/>
              <a:t>‹#›</a:t>
            </a:fld>
            <a:endParaRPr lang="en-US" altLang="en-US"/>
          </a:p>
        </p:txBody>
      </p:sp>
    </p:spTree>
    <p:extLst>
      <p:ext uri="{BB962C8B-B14F-4D97-AF65-F5344CB8AC3E}">
        <p14:creationId xmlns:p14="http://schemas.microsoft.com/office/powerpoint/2010/main" val="25257076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kumimoji="1" sz="4400" i="1">
                <a:solidFill>
                  <a:schemeClr val="tx2"/>
                </a:solidFill>
                <a:latin typeface="Times New Roman" panose="02020603050405020304" pitchFamily="18" charset="0"/>
              </a:defRPr>
            </a:lvl1pPr>
            <a:lvl2pPr marL="742950" indent="-285750" defTabSz="931863">
              <a:defRPr kumimoji="1" sz="4400" i="1">
                <a:solidFill>
                  <a:schemeClr val="tx2"/>
                </a:solidFill>
                <a:latin typeface="Times New Roman" panose="02020603050405020304" pitchFamily="18" charset="0"/>
              </a:defRPr>
            </a:lvl2pPr>
            <a:lvl3pPr marL="1143000" indent="-228600" defTabSz="931863">
              <a:defRPr kumimoji="1" sz="4400" i="1">
                <a:solidFill>
                  <a:schemeClr val="tx2"/>
                </a:solidFill>
                <a:latin typeface="Times New Roman" panose="02020603050405020304" pitchFamily="18" charset="0"/>
              </a:defRPr>
            </a:lvl3pPr>
            <a:lvl4pPr marL="1600200" indent="-228600" defTabSz="931863">
              <a:defRPr kumimoji="1" sz="4400" i="1">
                <a:solidFill>
                  <a:schemeClr val="tx2"/>
                </a:solidFill>
                <a:latin typeface="Times New Roman" panose="02020603050405020304" pitchFamily="18" charset="0"/>
              </a:defRPr>
            </a:lvl4pPr>
            <a:lvl5pPr marL="2057400" indent="-228600" defTabSz="931863">
              <a:defRPr kumimoji="1" sz="4400" i="1">
                <a:solidFill>
                  <a:schemeClr val="tx2"/>
                </a:solidFill>
                <a:latin typeface="Times New Roman" panose="02020603050405020304" pitchFamily="18" charset="0"/>
              </a:defRPr>
            </a:lvl5pPr>
            <a:lvl6pPr marL="25146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6pPr>
            <a:lvl7pPr marL="29718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7pPr>
            <a:lvl8pPr marL="34290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8pPr>
            <a:lvl9pPr marL="38862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9pPr>
          </a:lstStyle>
          <a:p>
            <a:fld id="{E57C2D65-A01D-46E7-A540-BB8214B87D7F}" type="slidenum">
              <a:rPr kumimoji="0" lang="en-US" altLang="en-US" sz="1200" i="0">
                <a:solidFill>
                  <a:schemeClr val="tx1"/>
                </a:solidFill>
                <a:latin typeface="Tahoma" panose="020B0604030504040204" pitchFamily="34" charset="0"/>
              </a:rPr>
              <a:pPr/>
              <a:t>1</a:t>
            </a:fld>
            <a:endParaRPr kumimoji="0" lang="en-US" altLang="en-US" sz="1200" i="0">
              <a:solidFill>
                <a:schemeClr val="tx1"/>
              </a:solidFill>
              <a:latin typeface="Tahoma" panose="020B0604030504040204"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352493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3F35427-9B97-49F2-8316-C9792EC2CABD}" type="slidenum">
              <a:rPr lang="en-US" altLang="en-US" smtClean="0">
                <a:latin typeface="Arial" panose="020B0604020202020204" pitchFamily="34" charset="0"/>
              </a:rPr>
              <a:pPr/>
              <a:t>16</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294822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EA03746-F1FE-49D8-9996-80AF5E31F9BD}" type="slidenum">
              <a:rPr lang="en-US" altLang="en-US" smtClean="0">
                <a:latin typeface="Arial" panose="020B0604020202020204" pitchFamily="34" charset="0"/>
              </a:rPr>
              <a:pPr/>
              <a:t>17</a:t>
            </a:fld>
            <a:endParaRPr lang="en-US" altLang="en-US" smtClean="0">
              <a:latin typeface="Arial" panose="020B0604020202020204" pitchFamily="34"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178006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EA03746-F1FE-49D8-9996-80AF5E31F9BD}" type="slidenum">
              <a:rPr lang="en-US" altLang="en-US" smtClean="0">
                <a:latin typeface="Arial" panose="020B0604020202020204" pitchFamily="34" charset="0"/>
              </a:rPr>
              <a:pPr/>
              <a:t>18</a:t>
            </a:fld>
            <a:endParaRPr lang="en-US" altLang="en-US" smtClean="0">
              <a:latin typeface="Arial" panose="020B0604020202020204" pitchFamily="34"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246452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EA03746-F1FE-49D8-9996-80AF5E31F9BD}" type="slidenum">
              <a:rPr lang="en-US" altLang="en-US" smtClean="0">
                <a:latin typeface="Arial" panose="020B0604020202020204" pitchFamily="34" charset="0"/>
              </a:rPr>
              <a:pPr/>
              <a:t>19</a:t>
            </a:fld>
            <a:endParaRPr lang="en-US" altLang="en-US" smtClean="0">
              <a:latin typeface="Arial" panose="020B0604020202020204" pitchFamily="34"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185638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EA03746-F1FE-49D8-9996-80AF5E31F9BD}" type="slidenum">
              <a:rPr lang="en-US" altLang="en-US" smtClean="0">
                <a:latin typeface="Arial" panose="020B0604020202020204" pitchFamily="34" charset="0"/>
              </a:rPr>
              <a:pPr/>
              <a:t>20</a:t>
            </a:fld>
            <a:endParaRPr lang="en-US" altLang="en-US" smtClean="0">
              <a:latin typeface="Arial" panose="020B0604020202020204" pitchFamily="34"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928019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EA03746-F1FE-49D8-9996-80AF5E31F9BD}" type="slidenum">
              <a:rPr lang="en-US" altLang="en-US" smtClean="0">
                <a:latin typeface="Arial" panose="020B0604020202020204" pitchFamily="34" charset="0"/>
              </a:rPr>
              <a:pPr/>
              <a:t>21</a:t>
            </a:fld>
            <a:endParaRPr lang="en-US" altLang="en-US" smtClean="0">
              <a:latin typeface="Arial" panose="020B0604020202020204" pitchFamily="34"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162795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070852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953195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47379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474440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kumimoji="1" sz="4400" i="1">
                <a:solidFill>
                  <a:schemeClr val="tx2"/>
                </a:solidFill>
                <a:latin typeface="Times New Roman" panose="02020603050405020304" pitchFamily="18" charset="0"/>
              </a:defRPr>
            </a:lvl1pPr>
            <a:lvl2pPr marL="742950" indent="-285750" defTabSz="931863">
              <a:defRPr kumimoji="1" sz="4400" i="1">
                <a:solidFill>
                  <a:schemeClr val="tx2"/>
                </a:solidFill>
                <a:latin typeface="Times New Roman" panose="02020603050405020304" pitchFamily="18" charset="0"/>
              </a:defRPr>
            </a:lvl2pPr>
            <a:lvl3pPr marL="1143000" indent="-228600" defTabSz="931863">
              <a:defRPr kumimoji="1" sz="4400" i="1">
                <a:solidFill>
                  <a:schemeClr val="tx2"/>
                </a:solidFill>
                <a:latin typeface="Times New Roman" panose="02020603050405020304" pitchFamily="18" charset="0"/>
              </a:defRPr>
            </a:lvl3pPr>
            <a:lvl4pPr marL="1600200" indent="-228600" defTabSz="931863">
              <a:defRPr kumimoji="1" sz="4400" i="1">
                <a:solidFill>
                  <a:schemeClr val="tx2"/>
                </a:solidFill>
                <a:latin typeface="Times New Roman" panose="02020603050405020304" pitchFamily="18" charset="0"/>
              </a:defRPr>
            </a:lvl4pPr>
            <a:lvl5pPr marL="2057400" indent="-228600" defTabSz="931863">
              <a:defRPr kumimoji="1" sz="4400" i="1">
                <a:solidFill>
                  <a:schemeClr val="tx2"/>
                </a:solidFill>
                <a:latin typeface="Times New Roman" panose="02020603050405020304" pitchFamily="18" charset="0"/>
              </a:defRPr>
            </a:lvl5pPr>
            <a:lvl6pPr marL="25146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6pPr>
            <a:lvl7pPr marL="29718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7pPr>
            <a:lvl8pPr marL="34290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8pPr>
            <a:lvl9pPr marL="38862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9pPr>
          </a:lstStyle>
          <a:p>
            <a:fld id="{C5868DC9-F1C5-4547-AD20-3AD2F4BCD54B}" type="slidenum">
              <a:rPr kumimoji="0" lang="en-US" altLang="en-US" sz="1200" i="0">
                <a:solidFill>
                  <a:schemeClr val="tx1"/>
                </a:solidFill>
                <a:latin typeface="Tahoma" panose="020B0604030504040204" pitchFamily="34" charset="0"/>
              </a:rPr>
              <a:pPr/>
              <a:t>2</a:t>
            </a:fld>
            <a:endParaRPr kumimoji="0" lang="en-US" altLang="en-US" sz="1200" i="0">
              <a:solidFill>
                <a:schemeClr val="tx1"/>
              </a:solidFill>
              <a:latin typeface="Tahoma" panose="020B0604030504040204" pitchFamily="34" charset="0"/>
            </a:endParaRPr>
          </a:p>
        </p:txBody>
      </p:sp>
      <p:sp>
        <p:nvSpPr>
          <p:cNvPr id="44035" name="Rectangle 1026"/>
          <p:cNvSpPr>
            <a:spLocks noGrp="1" noRot="1" noChangeAspect="1" noChangeArrowheads="1" noTextEdit="1"/>
          </p:cNvSpPr>
          <p:nvPr>
            <p:ph type="sldImg"/>
          </p:nvPr>
        </p:nvSpPr>
        <p:spPr>
          <a:solidFill>
            <a:srgbClr val="FFFFFF"/>
          </a:solidFill>
          <a:ln/>
        </p:spPr>
      </p:sp>
      <p:sp>
        <p:nvSpPr>
          <p:cNvPr id="44036" name="Rectangle 1027"/>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928672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6782725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5057799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4775850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9968176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40152219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9911189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2345277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41180534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452CDC9-1B6A-4E36-9B16-7A04D25A932D}" type="slidenum">
              <a:rPr lang="en-US" altLang="en-US" smtClean="0">
                <a:latin typeface="Arial" panose="020B0604020202020204" pitchFamily="34" charset="0"/>
              </a:rPr>
              <a:pPr/>
              <a:t>41</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388332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kumimoji="1" sz="4400" i="1">
                <a:solidFill>
                  <a:schemeClr val="tx2"/>
                </a:solidFill>
                <a:latin typeface="Times New Roman" panose="02020603050405020304" pitchFamily="18" charset="0"/>
              </a:defRPr>
            </a:lvl1pPr>
            <a:lvl2pPr marL="742950" indent="-285750" defTabSz="931863">
              <a:defRPr kumimoji="1" sz="4400" i="1">
                <a:solidFill>
                  <a:schemeClr val="tx2"/>
                </a:solidFill>
                <a:latin typeface="Times New Roman" panose="02020603050405020304" pitchFamily="18" charset="0"/>
              </a:defRPr>
            </a:lvl2pPr>
            <a:lvl3pPr marL="1143000" indent="-228600" defTabSz="931863">
              <a:defRPr kumimoji="1" sz="4400" i="1">
                <a:solidFill>
                  <a:schemeClr val="tx2"/>
                </a:solidFill>
                <a:latin typeface="Times New Roman" panose="02020603050405020304" pitchFamily="18" charset="0"/>
              </a:defRPr>
            </a:lvl3pPr>
            <a:lvl4pPr marL="1600200" indent="-228600" defTabSz="931863">
              <a:defRPr kumimoji="1" sz="4400" i="1">
                <a:solidFill>
                  <a:schemeClr val="tx2"/>
                </a:solidFill>
                <a:latin typeface="Times New Roman" panose="02020603050405020304" pitchFamily="18" charset="0"/>
              </a:defRPr>
            </a:lvl4pPr>
            <a:lvl5pPr marL="2057400" indent="-228600" defTabSz="931863">
              <a:defRPr kumimoji="1" sz="4400" i="1">
                <a:solidFill>
                  <a:schemeClr val="tx2"/>
                </a:solidFill>
                <a:latin typeface="Times New Roman" panose="02020603050405020304" pitchFamily="18" charset="0"/>
              </a:defRPr>
            </a:lvl5pPr>
            <a:lvl6pPr marL="25146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6pPr>
            <a:lvl7pPr marL="29718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7pPr>
            <a:lvl8pPr marL="34290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8pPr>
            <a:lvl9pPr marL="38862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9pPr>
          </a:lstStyle>
          <a:p>
            <a:fld id="{718EC049-A529-4C38-95A4-56973ED42E96}" type="slidenum">
              <a:rPr kumimoji="0" lang="en-US" altLang="en-US" sz="1200" i="0">
                <a:solidFill>
                  <a:schemeClr val="tx1"/>
                </a:solidFill>
                <a:latin typeface="Tahoma" panose="020B0604030504040204" pitchFamily="34" charset="0"/>
              </a:rPr>
              <a:pPr/>
              <a:t>3</a:t>
            </a:fld>
            <a:endParaRPr kumimoji="0" lang="en-US" altLang="en-US" sz="1200" i="0">
              <a:solidFill>
                <a:schemeClr val="tx1"/>
              </a:solidFill>
              <a:latin typeface="Tahoma" panose="020B0604030504040204" pitchFamily="34" charset="0"/>
            </a:endParaRPr>
          </a:p>
        </p:txBody>
      </p:sp>
      <p:sp>
        <p:nvSpPr>
          <p:cNvPr id="43011" name="Rectangle 1026"/>
          <p:cNvSpPr>
            <a:spLocks noGrp="1" noRot="1" noChangeAspect="1" noChangeArrowheads="1" noTextEdit="1"/>
          </p:cNvSpPr>
          <p:nvPr>
            <p:ph type="sldImg"/>
          </p:nvPr>
        </p:nvSpPr>
        <p:spPr>
          <a:solidFill>
            <a:srgbClr val="FFFFFF"/>
          </a:solidFill>
          <a:ln/>
        </p:spPr>
      </p:sp>
      <p:sp>
        <p:nvSpPr>
          <p:cNvPr id="43012" name="Rectangle 1027"/>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889368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fld id="{B2CA8926-F41A-491C-93E1-CA24C91A8601}" type="slidenum">
              <a:rPr lang="en-US" altLang="en-US" sz="1200">
                <a:latin typeface="Arial" panose="020B0604020202020204" pitchFamily="34" charset="0"/>
              </a:rPr>
              <a:pPr algn="r" eaLnBrk="1" hangingPunct="1"/>
              <a:t>4</a:t>
            </a:fld>
            <a:endParaRPr lang="en-US" altLang="en-US" sz="1200">
              <a:latin typeface="Arial" panose="020B0604020202020204" pitchFamily="34" charset="0"/>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683414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6FF6AA0-5097-4577-8FCA-5550517CA51A}" type="slidenum">
              <a:rPr lang="en-US" altLang="en-US">
                <a:latin typeface="Arial" panose="020B0604020202020204" pitchFamily="34" charset="0"/>
              </a:rPr>
              <a:pPr/>
              <a:t>5</a:t>
            </a:fld>
            <a:endParaRPr lang="en-US" altLang="en-US">
              <a:latin typeface="Arial" panose="020B060402020202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altLang="en-US" smtClean="0">
                <a:latin typeface="Arial" panose="020B0604020202020204" pitchFamily="34" charset="0"/>
              </a:rPr>
              <a:t>Criteria for rehabilitation:</a:t>
            </a:r>
          </a:p>
          <a:p>
            <a:pPr marL="228600" indent="-228600">
              <a:buFontTx/>
              <a:buAutoNum type="arabicParenR"/>
            </a:pPr>
            <a:r>
              <a:rPr lang="en-US" altLang="en-US" smtClean="0">
                <a:latin typeface="Arial" panose="020B0604020202020204" pitchFamily="34" charset="0"/>
              </a:rPr>
              <a:t>Structures are deteriorated</a:t>
            </a:r>
          </a:p>
          <a:p>
            <a:pPr marL="228600" indent="-228600">
              <a:buFontTx/>
              <a:buAutoNum type="arabicParenR"/>
            </a:pPr>
            <a:r>
              <a:rPr lang="en-US" altLang="en-US" smtClean="0">
                <a:latin typeface="Arial" panose="020B0604020202020204" pitchFamily="34" charset="0"/>
              </a:rPr>
              <a:t>Pattern of vacancy</a:t>
            </a:r>
          </a:p>
          <a:p>
            <a:pPr marL="228600" indent="-228600">
              <a:buFontTx/>
              <a:buAutoNum type="arabicParenR"/>
            </a:pPr>
            <a:r>
              <a:rPr lang="en-US" altLang="en-US" smtClean="0">
                <a:latin typeface="Arial" panose="020B0604020202020204" pitchFamily="34" charset="0"/>
              </a:rPr>
              <a:t>Persistent tax arrearages.</a:t>
            </a:r>
          </a:p>
        </p:txBody>
      </p:sp>
    </p:spTree>
    <p:extLst>
      <p:ext uri="{BB962C8B-B14F-4D97-AF65-F5344CB8AC3E}">
        <p14:creationId xmlns:p14="http://schemas.microsoft.com/office/powerpoint/2010/main" val="4178025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9DA235-6075-4E94-AA74-F2CE16FD86FC}" type="slidenum">
              <a:rPr lang="en-US" altLang="en-US"/>
              <a:pPr/>
              <a:t>7</a:t>
            </a:fld>
            <a:endParaRPr lang="en-US" altLang="en-US"/>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r>
              <a:rPr lang="en-US" altLang="en-US" sz="800" i="1">
                <a:cs typeface="Times New Roman" panose="02020603050405020304" pitchFamily="18" charset="0"/>
              </a:rPr>
              <a:t>N.J.S.A.</a:t>
            </a:r>
            <a:r>
              <a:rPr lang="en-US" altLang="en-US" sz="800">
                <a:cs typeface="Times New Roman" panose="02020603050405020304" pitchFamily="18" charset="0"/>
              </a:rPr>
              <a:t> 40A:12A-6(a)</a:t>
            </a:r>
          </a:p>
          <a:p>
            <a:endParaRPr lang="en-US" altLang="en-US"/>
          </a:p>
        </p:txBody>
      </p:sp>
    </p:spTree>
    <p:extLst>
      <p:ext uri="{BB962C8B-B14F-4D97-AF65-F5344CB8AC3E}">
        <p14:creationId xmlns:p14="http://schemas.microsoft.com/office/powerpoint/2010/main" val="706659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8AEFCC-B899-4B6F-AC81-B0DB067616AB}" type="slidenum">
              <a:rPr lang="en-US" altLang="en-US"/>
              <a:pPr/>
              <a:t>8</a:t>
            </a:fld>
            <a:endParaRPr lang="en-US" altLang="en-US"/>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r>
              <a:rPr lang="en-US" altLang="en-US" sz="800" i="1">
                <a:cs typeface="Times New Roman" panose="02020603050405020304" pitchFamily="18" charset="0"/>
              </a:rPr>
              <a:t>N.J.S.A.</a:t>
            </a:r>
            <a:r>
              <a:rPr lang="en-US" altLang="en-US" sz="800">
                <a:cs typeface="Times New Roman" panose="02020603050405020304" pitchFamily="18" charset="0"/>
              </a:rPr>
              <a:t> 40A:12A-6(b)(2) and (3)</a:t>
            </a:r>
          </a:p>
          <a:p>
            <a:endParaRPr lang="en-US" altLang="en-US" sz="800">
              <a:cs typeface="Times New Roman" panose="02020603050405020304" pitchFamily="18" charset="0"/>
            </a:endParaRPr>
          </a:p>
          <a:p>
            <a:r>
              <a:rPr lang="en-US" altLang="en-US" sz="800">
                <a:cs typeface="Times New Roman" panose="02020603050405020304" pitchFamily="18" charset="0"/>
              </a:rPr>
              <a:t>There is also a procedure whereby one with an interest in property can register with the municipality to receive notices.</a:t>
            </a:r>
          </a:p>
          <a:p>
            <a:endParaRPr lang="en-US" altLang="en-US"/>
          </a:p>
        </p:txBody>
      </p:sp>
    </p:spTree>
    <p:extLst>
      <p:ext uri="{BB962C8B-B14F-4D97-AF65-F5344CB8AC3E}">
        <p14:creationId xmlns:p14="http://schemas.microsoft.com/office/powerpoint/2010/main" val="354845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27C4ED-6D09-485B-9F5B-E708D3950E49}" type="slidenum">
              <a:rPr lang="en-US" altLang="en-US"/>
              <a:pPr/>
              <a:t>14</a:t>
            </a:fld>
            <a:endParaRPr lang="en-US" alt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r>
              <a:rPr lang="en-US" altLang="en-US"/>
              <a:t>N.J.S.A.40A:12A-9</a:t>
            </a:r>
          </a:p>
          <a:p>
            <a:endParaRPr lang="en-US" altLang="en-US"/>
          </a:p>
        </p:txBody>
      </p:sp>
    </p:spTree>
    <p:extLst>
      <p:ext uri="{BB962C8B-B14F-4D97-AF65-F5344CB8AC3E}">
        <p14:creationId xmlns:p14="http://schemas.microsoft.com/office/powerpoint/2010/main" val="1600048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E0496C30-424A-4EF8-A86D-E1081FFD5872}" type="slidenum">
              <a:rPr lang="en-US" altLang="en-US" smtClean="0">
                <a:latin typeface="Arial" panose="020B0604020202020204" pitchFamily="34" charset="0"/>
              </a:rPr>
              <a:pPr/>
              <a:t>15</a:t>
            </a:fld>
            <a:endParaRPr lang="en-US" altLang="en-US" smtClean="0">
              <a:latin typeface="Arial" panose="020B0604020202020204" pitchFamily="34"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cs typeface="Times New Roman" panose="02020603050405020304" pitchFamily="18" charset="0"/>
              </a:rPr>
              <a:t>N.J.S.A. 40A:12A-5. Conditions within delineated area establishing need for redevelopment.</a:t>
            </a:r>
          </a:p>
          <a:p>
            <a:r>
              <a:rPr lang="en-US" altLang="en-US" smtClean="0">
                <a:latin typeface="Arial" panose="020B0604020202020204" pitchFamily="34" charset="0"/>
                <a:cs typeface="Times New Roman" panose="02020603050405020304" pitchFamily="18" charset="0"/>
              </a:rPr>
              <a:t>You only need one criteria.</a:t>
            </a:r>
          </a:p>
        </p:txBody>
      </p:sp>
    </p:spTree>
    <p:extLst>
      <p:ext uri="{BB962C8B-B14F-4D97-AF65-F5344CB8AC3E}">
        <p14:creationId xmlns:p14="http://schemas.microsoft.com/office/powerpoint/2010/main" val="137767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A2E7C93-F72B-4C2F-B0C5-3FFC5A96F23C}" type="slidenum">
              <a:rPr lang="en-US" altLang="en-US" smtClean="0"/>
              <a:pPr/>
              <a:t>‹#›</a:t>
            </a:fld>
            <a:endParaRPr lang="en-US" altLang="en-US"/>
          </a:p>
        </p:txBody>
      </p:sp>
    </p:spTree>
    <p:extLst>
      <p:ext uri="{BB962C8B-B14F-4D97-AF65-F5344CB8AC3E}">
        <p14:creationId xmlns:p14="http://schemas.microsoft.com/office/powerpoint/2010/main" val="2813311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7A9264C-56DD-4857-BBD6-6EA11DCCABA6}" type="slidenum">
              <a:rPr lang="en-US" altLang="en-US" smtClean="0"/>
              <a:pPr/>
              <a:t>‹#›</a:t>
            </a:fld>
            <a:endParaRPr lang="en-US" altLang="en-US"/>
          </a:p>
        </p:txBody>
      </p:sp>
    </p:spTree>
    <p:extLst>
      <p:ext uri="{BB962C8B-B14F-4D97-AF65-F5344CB8AC3E}">
        <p14:creationId xmlns:p14="http://schemas.microsoft.com/office/powerpoint/2010/main" val="134836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CAD0AB6-BF2D-42E8-92CB-5939ED663487}" type="slidenum">
              <a:rPr lang="en-US" altLang="en-US" smtClean="0"/>
              <a:pPr/>
              <a:t>‹#›</a:t>
            </a:fld>
            <a:endParaRPr lang="en-US" altLang="en-US"/>
          </a:p>
        </p:txBody>
      </p:sp>
    </p:spTree>
    <p:extLst>
      <p:ext uri="{BB962C8B-B14F-4D97-AF65-F5344CB8AC3E}">
        <p14:creationId xmlns:p14="http://schemas.microsoft.com/office/powerpoint/2010/main" val="2596888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3246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352800" y="63246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781800" y="6324600"/>
            <a:ext cx="1905000" cy="457200"/>
          </a:xfrm>
        </p:spPr>
        <p:txBody>
          <a:bodyPr/>
          <a:lstStyle>
            <a:lvl1pPr>
              <a:defRPr/>
            </a:lvl1pPr>
          </a:lstStyle>
          <a:p>
            <a:fld id="{A8C705A8-85E2-478A-BBF1-809D48573339}" type="slidenum">
              <a:rPr lang="en-US" altLang="en-US"/>
              <a:pPr/>
              <a:t>‹#›</a:t>
            </a:fld>
            <a:endParaRPr lang="en-US" altLang="en-US"/>
          </a:p>
        </p:txBody>
      </p:sp>
    </p:spTree>
    <p:extLst>
      <p:ext uri="{BB962C8B-B14F-4D97-AF65-F5344CB8AC3E}">
        <p14:creationId xmlns:p14="http://schemas.microsoft.com/office/powerpoint/2010/main" val="53213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E55B427-7555-45A2-AB3E-57DD005FFBF4}" type="slidenum">
              <a:rPr lang="en-US" altLang="en-US" smtClean="0"/>
              <a:pPr/>
              <a:t>‹#›</a:t>
            </a:fld>
            <a:endParaRPr lang="en-US" altLang="en-US"/>
          </a:p>
        </p:txBody>
      </p:sp>
    </p:spTree>
    <p:extLst>
      <p:ext uri="{BB962C8B-B14F-4D97-AF65-F5344CB8AC3E}">
        <p14:creationId xmlns:p14="http://schemas.microsoft.com/office/powerpoint/2010/main" val="794817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567D666-D87D-4D05-B3C0-98D3A692549F}" type="slidenum">
              <a:rPr lang="en-US" altLang="en-US" smtClean="0"/>
              <a:pPr/>
              <a:t>‹#›</a:t>
            </a:fld>
            <a:endParaRPr lang="en-US" altLang="en-US"/>
          </a:p>
        </p:txBody>
      </p:sp>
    </p:spTree>
    <p:extLst>
      <p:ext uri="{BB962C8B-B14F-4D97-AF65-F5344CB8AC3E}">
        <p14:creationId xmlns:p14="http://schemas.microsoft.com/office/powerpoint/2010/main" val="1202508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E92B02EF-E686-42C2-80FA-53B185411123}" type="slidenum">
              <a:rPr lang="en-US" altLang="en-US" smtClean="0"/>
              <a:pPr/>
              <a:t>‹#›</a:t>
            </a:fld>
            <a:endParaRPr lang="en-US" altLang="en-US"/>
          </a:p>
        </p:txBody>
      </p:sp>
    </p:spTree>
    <p:extLst>
      <p:ext uri="{BB962C8B-B14F-4D97-AF65-F5344CB8AC3E}">
        <p14:creationId xmlns:p14="http://schemas.microsoft.com/office/powerpoint/2010/main" val="2171152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0A9B7956-45BE-4974-9665-F3E50E96A1F1}" type="slidenum">
              <a:rPr lang="en-US" altLang="en-US" smtClean="0"/>
              <a:pPr/>
              <a:t>‹#›</a:t>
            </a:fld>
            <a:endParaRPr lang="en-US" altLang="en-US"/>
          </a:p>
        </p:txBody>
      </p:sp>
    </p:spTree>
    <p:extLst>
      <p:ext uri="{BB962C8B-B14F-4D97-AF65-F5344CB8AC3E}">
        <p14:creationId xmlns:p14="http://schemas.microsoft.com/office/powerpoint/2010/main" val="249078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9D65F540-D989-4BE3-8C1E-F50D03546B76}" type="slidenum">
              <a:rPr lang="en-US" altLang="en-US" smtClean="0"/>
              <a:pPr/>
              <a:t>‹#›</a:t>
            </a:fld>
            <a:endParaRPr lang="en-US" altLang="en-US"/>
          </a:p>
        </p:txBody>
      </p:sp>
    </p:spTree>
    <p:extLst>
      <p:ext uri="{BB962C8B-B14F-4D97-AF65-F5344CB8AC3E}">
        <p14:creationId xmlns:p14="http://schemas.microsoft.com/office/powerpoint/2010/main" val="1911023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6CC2AB45-B2B2-401E-A9F3-2934531C0436}" type="slidenum">
              <a:rPr lang="en-US" altLang="en-US" smtClean="0"/>
              <a:pPr/>
              <a:t>‹#›</a:t>
            </a:fld>
            <a:endParaRPr lang="en-US" altLang="en-US"/>
          </a:p>
        </p:txBody>
      </p:sp>
    </p:spTree>
    <p:extLst>
      <p:ext uri="{BB962C8B-B14F-4D97-AF65-F5344CB8AC3E}">
        <p14:creationId xmlns:p14="http://schemas.microsoft.com/office/powerpoint/2010/main" val="1365838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635322D4-0FA1-4CFF-9C80-6F5A173DC9EC}" type="slidenum">
              <a:rPr lang="en-US" altLang="en-US" smtClean="0"/>
              <a:pPr/>
              <a:t>‹#›</a:t>
            </a:fld>
            <a:endParaRPr lang="en-US" altLang="en-US"/>
          </a:p>
        </p:txBody>
      </p:sp>
    </p:spTree>
    <p:extLst>
      <p:ext uri="{BB962C8B-B14F-4D97-AF65-F5344CB8AC3E}">
        <p14:creationId xmlns:p14="http://schemas.microsoft.com/office/powerpoint/2010/main" val="2182326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B38344E-F336-4F49-BC0F-1436A835A62C}" type="slidenum">
              <a:rPr lang="en-US" altLang="en-US" smtClean="0"/>
              <a:pPr/>
              <a:t>‹#›</a:t>
            </a:fld>
            <a:endParaRPr lang="en-US" altLang="en-US"/>
          </a:p>
        </p:txBody>
      </p:sp>
    </p:spTree>
    <p:extLst>
      <p:ext uri="{BB962C8B-B14F-4D97-AF65-F5344CB8AC3E}">
        <p14:creationId xmlns:p14="http://schemas.microsoft.com/office/powerpoint/2010/main" val="2674536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1759A91-72C5-4CF4-B59E-C0C5AE611FA8}" type="slidenum">
              <a:rPr lang="en-US" altLang="en-US" smtClean="0"/>
              <a:pPr/>
              <a:t>‹#›</a:t>
            </a:fld>
            <a:endParaRPr lang="en-US" altLang="en-US"/>
          </a:p>
        </p:txBody>
      </p:sp>
    </p:spTree>
    <p:extLst>
      <p:ext uri="{BB962C8B-B14F-4D97-AF65-F5344CB8AC3E}">
        <p14:creationId xmlns:p14="http://schemas.microsoft.com/office/powerpoint/2010/main" val="3218645521"/>
      </p:ext>
    </p:extLst>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 id="2147484043"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ababineau@wilentz.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www.wilentz.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njcondemnationlaw.com/" TargetMode="External"/><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mckirdyriskin.com/" TargetMode="External"/><Relationship Id="rId5" Type="http://schemas.openxmlformats.org/officeDocument/2006/relationships/hyperlink" Target="mailto:adellapelle@mckirdyriskin.com" TargetMode="Externa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9" name="Rectangle 11"/>
          <p:cNvSpPr>
            <a:spLocks noGrp="1" noChangeArrowheads="1"/>
          </p:cNvSpPr>
          <p:nvPr>
            <p:ph type="ctrTitle"/>
          </p:nvPr>
        </p:nvSpPr>
        <p:spPr>
          <a:xfrm>
            <a:off x="1143000" y="838200"/>
            <a:ext cx="6858000" cy="1651001"/>
          </a:xfrm>
        </p:spPr>
        <p:txBody>
          <a:bodyPr>
            <a:normAutofit/>
          </a:bodyPr>
          <a:lstStyle/>
          <a:p>
            <a:pPr eaLnBrk="1" hangingPunct="1"/>
            <a:r>
              <a:rPr lang="en-US" altLang="en-US" sz="3200" b="1" dirty="0" smtClean="0"/>
              <a:t>Hackensack Main Street Redevelopment:  Have the Rules of the Game Changed?</a:t>
            </a:r>
            <a:br>
              <a:rPr lang="en-US" altLang="en-US" sz="3200" b="1" dirty="0" smtClean="0"/>
            </a:br>
            <a:r>
              <a:rPr lang="en-US" altLang="en-US" sz="3200" b="1" dirty="0" smtClean="0"/>
              <a:t> A Webinar</a:t>
            </a:r>
            <a:r>
              <a:rPr lang="en-US" altLang="en-US" b="1" dirty="0" smtClean="0"/>
              <a:t> </a:t>
            </a:r>
            <a:endParaRPr lang="en-US" altLang="en-US" dirty="0" smtClean="0"/>
          </a:p>
        </p:txBody>
      </p:sp>
      <p:sp>
        <p:nvSpPr>
          <p:cNvPr id="2060" name="Rectangle 12"/>
          <p:cNvSpPr>
            <a:spLocks noGrp="1" noChangeArrowheads="1"/>
          </p:cNvSpPr>
          <p:nvPr>
            <p:ph type="subTitle" idx="1"/>
          </p:nvPr>
        </p:nvSpPr>
        <p:spPr>
          <a:xfrm>
            <a:off x="1600200" y="3124200"/>
            <a:ext cx="6400800" cy="833438"/>
          </a:xfrm>
        </p:spPr>
        <p:txBody>
          <a:bodyPr>
            <a:normAutofit/>
          </a:bodyPr>
          <a:lstStyle/>
          <a:p>
            <a:pPr eaLnBrk="1" fontAlgn="auto" hangingPunct="1">
              <a:spcAft>
                <a:spcPts val="0"/>
              </a:spcAft>
              <a:buFont typeface="Wingdings 2"/>
              <a:buNone/>
              <a:defRPr/>
            </a:pPr>
            <a:r>
              <a:rPr lang="en-US" sz="2000" i="1" dirty="0"/>
              <a:t>New Jersey Institute for Continuing Legal Education</a:t>
            </a:r>
          </a:p>
        </p:txBody>
      </p:sp>
      <p:sp>
        <p:nvSpPr>
          <p:cNvPr id="2062" name="Text Box 14"/>
          <p:cNvSpPr txBox="1">
            <a:spLocks noChangeArrowheads="1"/>
          </p:cNvSpPr>
          <p:nvPr/>
        </p:nvSpPr>
        <p:spPr bwMode="auto">
          <a:xfrm>
            <a:off x="3513788" y="5181600"/>
            <a:ext cx="22291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kumimoji="1" sz="4400" i="1">
                <a:solidFill>
                  <a:schemeClr val="tx2"/>
                </a:solidFill>
                <a:latin typeface="Times New Roman" panose="02020603050405020304" pitchFamily="18" charset="0"/>
              </a:defRPr>
            </a:lvl1pPr>
            <a:lvl2pPr marL="742950" indent="-285750">
              <a:defRPr kumimoji="1" sz="4400" i="1">
                <a:solidFill>
                  <a:schemeClr val="tx2"/>
                </a:solidFill>
                <a:latin typeface="Times New Roman" panose="02020603050405020304" pitchFamily="18" charset="0"/>
              </a:defRPr>
            </a:lvl2pPr>
            <a:lvl3pPr marL="1143000" indent="-228600">
              <a:defRPr kumimoji="1" sz="4400" i="1">
                <a:solidFill>
                  <a:schemeClr val="tx2"/>
                </a:solidFill>
                <a:latin typeface="Times New Roman" panose="02020603050405020304" pitchFamily="18" charset="0"/>
              </a:defRPr>
            </a:lvl3pPr>
            <a:lvl4pPr marL="1600200" indent="-228600">
              <a:defRPr kumimoji="1" sz="4400" i="1">
                <a:solidFill>
                  <a:schemeClr val="tx2"/>
                </a:solidFill>
                <a:latin typeface="Times New Roman" panose="02020603050405020304" pitchFamily="18" charset="0"/>
              </a:defRPr>
            </a:lvl4pPr>
            <a:lvl5pPr marL="2057400" indent="-228600">
              <a:defRPr kumimoji="1" sz="4400" i="1">
                <a:solidFill>
                  <a:schemeClr val="tx2"/>
                </a:solidFill>
                <a:latin typeface="Times New Roman" panose="02020603050405020304" pitchFamily="18" charset="0"/>
              </a:defRPr>
            </a:lvl5pPr>
            <a:lvl6pPr marL="2514600" indent="-228600" algn="r" eaLnBrk="0" fontAlgn="base" hangingPunct="0">
              <a:spcBef>
                <a:spcPct val="0"/>
              </a:spcBef>
              <a:spcAft>
                <a:spcPct val="0"/>
              </a:spcAft>
              <a:defRPr kumimoji="1" sz="4400" i="1">
                <a:solidFill>
                  <a:schemeClr val="tx2"/>
                </a:solidFill>
                <a:latin typeface="Times New Roman" panose="02020603050405020304" pitchFamily="18" charset="0"/>
              </a:defRPr>
            </a:lvl6pPr>
            <a:lvl7pPr marL="2971800" indent="-228600" algn="r" eaLnBrk="0" fontAlgn="base" hangingPunct="0">
              <a:spcBef>
                <a:spcPct val="0"/>
              </a:spcBef>
              <a:spcAft>
                <a:spcPct val="0"/>
              </a:spcAft>
              <a:defRPr kumimoji="1" sz="4400" i="1">
                <a:solidFill>
                  <a:schemeClr val="tx2"/>
                </a:solidFill>
                <a:latin typeface="Times New Roman" panose="02020603050405020304" pitchFamily="18" charset="0"/>
              </a:defRPr>
            </a:lvl7pPr>
            <a:lvl8pPr marL="3429000" indent="-228600" algn="r" eaLnBrk="0" fontAlgn="base" hangingPunct="0">
              <a:spcBef>
                <a:spcPct val="0"/>
              </a:spcBef>
              <a:spcAft>
                <a:spcPct val="0"/>
              </a:spcAft>
              <a:defRPr kumimoji="1" sz="4400" i="1">
                <a:solidFill>
                  <a:schemeClr val="tx2"/>
                </a:solidFill>
                <a:latin typeface="Times New Roman" panose="02020603050405020304" pitchFamily="18" charset="0"/>
              </a:defRPr>
            </a:lvl8pPr>
            <a:lvl9pPr marL="3886200" indent="-228600" algn="r" eaLnBrk="0" fontAlgn="base" hangingPunct="0">
              <a:spcBef>
                <a:spcPct val="0"/>
              </a:spcBef>
              <a:spcAft>
                <a:spcPct val="0"/>
              </a:spcAft>
              <a:defRPr kumimoji="1" sz="4400" i="1">
                <a:solidFill>
                  <a:schemeClr val="tx2"/>
                </a:solidFill>
                <a:latin typeface="Times New Roman" panose="02020603050405020304" pitchFamily="18" charset="0"/>
              </a:defRPr>
            </a:lvl9pPr>
          </a:lstStyle>
          <a:p>
            <a:pPr algn="ctr">
              <a:spcBef>
                <a:spcPct val="50000"/>
              </a:spcBef>
            </a:pPr>
            <a:endParaRPr kumimoji="0" lang="en-US" altLang="en-US" sz="2400" b="1" dirty="0">
              <a:solidFill>
                <a:schemeClr val="tx1"/>
              </a:solidFill>
            </a:endParaRPr>
          </a:p>
          <a:p>
            <a:pPr algn="ctr">
              <a:spcBef>
                <a:spcPct val="50000"/>
              </a:spcBef>
            </a:pPr>
            <a:r>
              <a:rPr kumimoji="0" lang="en-US" altLang="en-US" sz="2400" b="1" dirty="0">
                <a:solidFill>
                  <a:schemeClr val="tx1"/>
                </a:solidFill>
              </a:rPr>
              <a:t>August </a:t>
            </a:r>
            <a:r>
              <a:rPr kumimoji="0" lang="en-US" altLang="en-US" sz="2400" b="1" dirty="0" smtClean="0">
                <a:solidFill>
                  <a:schemeClr val="tx1"/>
                </a:solidFill>
              </a:rPr>
              <a:t>11, 2015</a:t>
            </a:r>
            <a:endParaRPr kumimoji="0" lang="en-US" altLang="en-US" sz="2400" b="1" dirty="0">
              <a:solidFill>
                <a:schemeClr val="tx1"/>
              </a:solidFill>
            </a:endParaRPr>
          </a:p>
        </p:txBody>
      </p:sp>
      <p:pic>
        <p:nvPicPr>
          <p:cNvPr id="13317" name="Picture 4" descr="ICL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4038600"/>
            <a:ext cx="1371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59"/>
                                        </p:tgtEl>
                                        <p:attrNameLst>
                                          <p:attrName>style.visibility</p:attrName>
                                        </p:attrNameLst>
                                      </p:cBhvr>
                                      <p:to>
                                        <p:strVal val="visible"/>
                                      </p:to>
                                    </p:set>
                                    <p:animEffect transition="in" filter="checkerboard(across)">
                                      <p:cBhvr>
                                        <p:cTn id="7" dur="500"/>
                                        <p:tgtEl>
                                          <p:spTgt spid="20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062">
                                            <p:txEl>
                                              <p:pRg st="1" end="1"/>
                                            </p:txEl>
                                          </p:spTgt>
                                        </p:tgtEl>
                                        <p:attrNameLst>
                                          <p:attrName>style.visibility</p:attrName>
                                        </p:attrNameLst>
                                      </p:cBhvr>
                                      <p:to>
                                        <p:strVal val="visible"/>
                                      </p:to>
                                    </p:set>
                                    <p:animEffect transition="in" filter="box(out)">
                                      <p:cBhvr>
                                        <p:cTn id="12" dur="500"/>
                                        <p:tgtEl>
                                          <p:spTgt spid="2062">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fill="hold" grpId="0" nodeType="clickEffect">
                                  <p:stCondLst>
                                    <p:cond delay="0"/>
                                  </p:stCondLst>
                                  <p:iterate type="wd">
                                    <p:tmPct val="100000"/>
                                  </p:iterate>
                                  <p:childTnLst>
                                    <p:set>
                                      <p:cBhvr>
                                        <p:cTn id="16" dur="1" fill="hold">
                                          <p:stCondLst>
                                            <p:cond delay="0"/>
                                          </p:stCondLst>
                                        </p:cTn>
                                        <p:tgtEl>
                                          <p:spTgt spid="2060">
                                            <p:txEl>
                                              <p:pRg st="0" end="0"/>
                                            </p:txEl>
                                          </p:spTgt>
                                        </p:tgtEl>
                                        <p:attrNameLst>
                                          <p:attrName>style.visibility</p:attrName>
                                        </p:attrNameLst>
                                      </p:cBhvr>
                                      <p:to>
                                        <p:strVal val="visible"/>
                                      </p:to>
                                    </p:set>
                                    <p:anim calcmode="lin" valueType="num">
                                      <p:cBhvr additive="base">
                                        <p:cTn id="17" dur="300" fill="hold"/>
                                        <p:tgtEl>
                                          <p:spTgt spid="2060">
                                            <p:txEl>
                                              <p:pRg st="0" end="0"/>
                                            </p:txEl>
                                          </p:spTgt>
                                        </p:tgtEl>
                                        <p:attrNameLst>
                                          <p:attrName>ppt_x</p:attrName>
                                        </p:attrNameLst>
                                      </p:cBhvr>
                                      <p:tavLst>
                                        <p:tav tm="0">
                                          <p:val>
                                            <p:strVal val="#ppt_x"/>
                                          </p:val>
                                        </p:tav>
                                        <p:tav tm="100000">
                                          <p:val>
                                            <p:strVal val="#ppt_x"/>
                                          </p:val>
                                        </p:tav>
                                      </p:tavLst>
                                    </p:anim>
                                    <p:anim calcmode="lin" valueType="num">
                                      <p:cBhvr additive="base">
                                        <p:cTn id="18" dur="300" fill="hold"/>
                                        <p:tgtEl>
                                          <p:spTgt spid="2060">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autoUpdateAnimBg="0"/>
      <p:bldP spid="2060" grpId="0" build="p" autoUpdateAnimBg="0"/>
      <p:bldP spid="2062"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US" altLang="en-US" b="1" dirty="0">
                <a:solidFill>
                  <a:schemeClr val="tx2"/>
                </a:solidFill>
              </a:rPr>
              <a:t>Procedure - Recommendation</a:t>
            </a:r>
          </a:p>
        </p:txBody>
      </p:sp>
      <p:sp>
        <p:nvSpPr>
          <p:cNvPr id="142339" name="Rectangle 3"/>
          <p:cNvSpPr>
            <a:spLocks noGrp="1" noChangeArrowheads="1"/>
          </p:cNvSpPr>
          <p:nvPr>
            <p:ph type="body" idx="1"/>
          </p:nvPr>
        </p:nvSpPr>
        <p:spPr/>
        <p:txBody>
          <a:bodyPr/>
          <a:lstStyle/>
          <a:p>
            <a:pPr>
              <a:lnSpc>
                <a:spcPct val="90000"/>
              </a:lnSpc>
            </a:pPr>
            <a:r>
              <a:rPr lang="en-US" altLang="en-US" dirty="0">
                <a:latin typeface="Times New Roman" panose="02020603050405020304" pitchFamily="18" charset="0"/>
                <a:cs typeface="Times New Roman" panose="02020603050405020304" pitchFamily="18" charset="0"/>
              </a:rPr>
              <a:t>Planning Board </a:t>
            </a:r>
            <a:r>
              <a:rPr lang="en-US" altLang="en-US" dirty="0">
                <a:latin typeface="Times New Roman" panose="02020603050405020304" pitchFamily="18" charset="0"/>
                <a:cs typeface="Times New Roman" panose="02020603050405020304" pitchFamily="18" charset="0"/>
                <a:sym typeface="Wingdings" panose="05000000000000000000" pitchFamily="2" charset="2"/>
              </a:rPr>
              <a:t> Governing Body</a:t>
            </a:r>
            <a:endParaRPr lang="en-US" altLang="en-US" dirty="0">
              <a:latin typeface="Times New Roman" panose="02020603050405020304" pitchFamily="18" charset="0"/>
              <a:cs typeface="Times New Roman" panose="02020603050405020304" pitchFamily="18" charset="0"/>
            </a:endParaRPr>
          </a:p>
          <a:p>
            <a:pPr>
              <a:lnSpc>
                <a:spcPct val="90000"/>
              </a:lnSpc>
            </a:pPr>
            <a:r>
              <a:rPr lang="en-US" altLang="en-US" dirty="0">
                <a:latin typeface="Times New Roman" panose="02020603050405020304" pitchFamily="18" charset="0"/>
                <a:cs typeface="Times New Roman" panose="02020603050405020304" pitchFamily="18" charset="0"/>
              </a:rPr>
              <a:t>Following the hearing, the planning board </a:t>
            </a:r>
            <a:r>
              <a:rPr lang="en-US" altLang="en-US" u="sng" dirty="0">
                <a:latin typeface="Times New Roman" panose="02020603050405020304" pitchFamily="18" charset="0"/>
                <a:cs typeface="Times New Roman" panose="02020603050405020304" pitchFamily="18" charset="0"/>
              </a:rPr>
              <a:t>recommends</a:t>
            </a:r>
            <a:r>
              <a:rPr lang="en-US" altLang="en-US" dirty="0">
                <a:latin typeface="Times New Roman" panose="02020603050405020304" pitchFamily="18" charset="0"/>
                <a:cs typeface="Times New Roman" panose="02020603050405020304" pitchFamily="18" charset="0"/>
              </a:rPr>
              <a:t> to governing body whether the proposed redevelopment area, or any part thereof, constitutes a redevelopment area under the statutory criteria. </a:t>
            </a:r>
          </a:p>
          <a:p>
            <a:pPr algn="ctr">
              <a:lnSpc>
                <a:spcPct val="90000"/>
              </a:lnSpc>
              <a:buFont typeface="Wingdings" panose="05000000000000000000" pitchFamily="2" charset="2"/>
              <a:buNone/>
            </a:pPr>
            <a:r>
              <a:rPr lang="en-US" altLang="en-US" dirty="0">
                <a:latin typeface="Times New Roman" panose="02020603050405020304" pitchFamily="18" charset="0"/>
                <a:cs typeface="Times New Roman" panose="02020603050405020304" pitchFamily="18" charset="0"/>
              </a:rPr>
              <a:t> </a:t>
            </a:r>
            <a:r>
              <a:rPr lang="en-US" altLang="en-US" sz="2000" i="1" dirty="0">
                <a:latin typeface="Times New Roman" panose="02020603050405020304" pitchFamily="18" charset="0"/>
                <a:cs typeface="Times New Roman" panose="02020603050405020304" pitchFamily="18" charset="0"/>
              </a:rPr>
              <a:t>N.J.S.A.</a:t>
            </a:r>
            <a:r>
              <a:rPr lang="en-US" altLang="en-US" sz="2000" dirty="0">
                <a:latin typeface="Times New Roman" panose="02020603050405020304" pitchFamily="18" charset="0"/>
                <a:cs typeface="Times New Roman" panose="02020603050405020304" pitchFamily="18" charset="0"/>
              </a:rPr>
              <a:t> 40A:12A-6(b)(5)</a:t>
            </a:r>
          </a:p>
        </p:txBody>
      </p:sp>
      <p:sp>
        <p:nvSpPr>
          <p:cNvPr id="2" name="Slide Number Placeholder 1"/>
          <p:cNvSpPr>
            <a:spLocks noGrp="1"/>
          </p:cNvSpPr>
          <p:nvPr>
            <p:ph type="sldNum" sz="quarter" idx="12"/>
          </p:nvPr>
        </p:nvSpPr>
        <p:spPr/>
        <p:txBody>
          <a:bodyPr/>
          <a:lstStyle/>
          <a:p>
            <a:fld id="{6E55B427-7555-45A2-AB3E-57DD005FFBF4}" type="slidenum">
              <a:rPr lang="en-US" altLang="en-US" smtClean="0"/>
              <a:pPr/>
              <a:t>10</a:t>
            </a:fld>
            <a:endParaRPr lang="en-US" altLang="en-US"/>
          </a:p>
        </p:txBody>
      </p:sp>
    </p:spTree>
    <p:extLst>
      <p:ext uri="{BB962C8B-B14F-4D97-AF65-F5344CB8AC3E}">
        <p14:creationId xmlns:p14="http://schemas.microsoft.com/office/powerpoint/2010/main" val="151538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US" altLang="en-US" b="1" dirty="0">
                <a:solidFill>
                  <a:schemeClr val="tx2"/>
                </a:solidFill>
              </a:rPr>
              <a:t>Procedure - Determination</a:t>
            </a:r>
          </a:p>
        </p:txBody>
      </p:sp>
      <p:sp>
        <p:nvSpPr>
          <p:cNvPr id="144387" name="Rectangle 3"/>
          <p:cNvSpPr>
            <a:spLocks noGrp="1" noChangeArrowheads="1"/>
          </p:cNvSpPr>
          <p:nvPr>
            <p:ph type="body" idx="1"/>
          </p:nvPr>
        </p:nvSpPr>
        <p:spPr>
          <a:xfrm>
            <a:off x="914400" y="2017713"/>
            <a:ext cx="8040688" cy="4114800"/>
          </a:xfrm>
        </p:spPr>
        <p:txBody>
          <a:bodyPr/>
          <a:lstStyle/>
          <a:p>
            <a:r>
              <a:rPr lang="en-US" altLang="en-US" dirty="0">
                <a:latin typeface="Times New Roman" panose="02020603050405020304" pitchFamily="18" charset="0"/>
                <a:cs typeface="Times New Roman" panose="02020603050405020304" pitchFamily="18" charset="0"/>
              </a:rPr>
              <a:t>After receiving the recommendation from the planning board, the governing body, by resolution, may determine that the proposed redevelopment area, or any part thereof, constitutes an “area in need of  redevelopment.”</a:t>
            </a:r>
          </a:p>
          <a:p>
            <a:pPr>
              <a:buFont typeface="Wingdings" panose="05000000000000000000" pitchFamily="2" charset="2"/>
              <a:buNone/>
            </a:pPr>
            <a:endParaRPr lang="en-US" altLang="en-US" sz="2000" dirty="0">
              <a:latin typeface="Times New Roman" panose="02020603050405020304" pitchFamily="18" charset="0"/>
              <a:cs typeface="Times New Roman" panose="02020603050405020304" pitchFamily="18" charset="0"/>
            </a:endParaRPr>
          </a:p>
          <a:p>
            <a:pPr algn="ctr">
              <a:buFont typeface="Wingdings" panose="05000000000000000000" pitchFamily="2" charset="2"/>
              <a:buNone/>
            </a:pPr>
            <a:r>
              <a:rPr lang="en-US" altLang="en-US" sz="2000" dirty="0">
                <a:latin typeface="Times New Roman" panose="02020603050405020304" pitchFamily="18" charset="0"/>
                <a:cs typeface="Times New Roman" panose="02020603050405020304" pitchFamily="18" charset="0"/>
              </a:rPr>
              <a:t>N.J.S.A.40A:12B-6(b)(5)</a:t>
            </a:r>
          </a:p>
        </p:txBody>
      </p:sp>
      <p:sp>
        <p:nvSpPr>
          <p:cNvPr id="2" name="Slide Number Placeholder 1"/>
          <p:cNvSpPr>
            <a:spLocks noGrp="1"/>
          </p:cNvSpPr>
          <p:nvPr>
            <p:ph type="sldNum" sz="quarter" idx="12"/>
          </p:nvPr>
        </p:nvSpPr>
        <p:spPr/>
        <p:txBody>
          <a:bodyPr/>
          <a:lstStyle/>
          <a:p>
            <a:fld id="{6E55B427-7555-45A2-AB3E-57DD005FFBF4}" type="slidenum">
              <a:rPr lang="en-US" altLang="en-US" smtClean="0"/>
              <a:pPr/>
              <a:t>11</a:t>
            </a:fld>
            <a:endParaRPr lang="en-US" altLang="en-US"/>
          </a:p>
        </p:txBody>
      </p:sp>
    </p:spTree>
    <p:extLst>
      <p:ext uri="{BB962C8B-B14F-4D97-AF65-F5344CB8AC3E}">
        <p14:creationId xmlns:p14="http://schemas.microsoft.com/office/powerpoint/2010/main" val="2730816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altLang="en-US" b="1" dirty="0">
                <a:solidFill>
                  <a:schemeClr val="tx2"/>
                </a:solidFill>
              </a:rPr>
              <a:t>The Redevelopment Plan</a:t>
            </a:r>
          </a:p>
        </p:txBody>
      </p:sp>
      <p:sp>
        <p:nvSpPr>
          <p:cNvPr id="146435" name="Rectangle 3"/>
          <p:cNvSpPr>
            <a:spLocks noGrp="1" noChangeArrowheads="1"/>
          </p:cNvSpPr>
          <p:nvPr>
            <p:ph type="body" idx="1"/>
          </p:nvPr>
        </p:nvSpPr>
        <p:spPr/>
        <p:txBody>
          <a:bodyPr>
            <a:normAutofit/>
          </a:bodyPr>
          <a:lstStyle/>
          <a:p>
            <a:pPr>
              <a:lnSpc>
                <a:spcPct val="90000"/>
              </a:lnSpc>
            </a:pPr>
            <a:r>
              <a:rPr lang="en-US" altLang="en-US" sz="2000" dirty="0">
                <a:latin typeface="Times New Roman" panose="02020603050405020304" pitchFamily="18" charset="0"/>
                <a:cs typeface="Times New Roman" panose="02020603050405020304" pitchFamily="18" charset="0"/>
              </a:rPr>
              <a:t>Adopted by Ordinance. </a:t>
            </a:r>
          </a:p>
          <a:p>
            <a:pPr>
              <a:lnSpc>
                <a:spcPct val="90000"/>
              </a:lnSpc>
            </a:pPr>
            <a:r>
              <a:rPr lang="en-US" altLang="en-US" sz="2000" dirty="0">
                <a:latin typeface="Times New Roman" panose="02020603050405020304" pitchFamily="18" charset="0"/>
                <a:cs typeface="Times New Roman" panose="02020603050405020304" pitchFamily="18" charset="0"/>
              </a:rPr>
              <a:t>No evidential hearings – regular ordinance procedures followed.</a:t>
            </a:r>
          </a:p>
          <a:p>
            <a:pPr>
              <a:lnSpc>
                <a:spcPct val="90000"/>
              </a:lnSpc>
            </a:pPr>
            <a:r>
              <a:rPr lang="en-US" altLang="en-US" sz="2000" dirty="0">
                <a:latin typeface="Times New Roman" panose="02020603050405020304" pitchFamily="18" charset="0"/>
                <a:cs typeface="Times New Roman" panose="02020603050405020304" pitchFamily="18" charset="0"/>
              </a:rPr>
              <a:t>Sets up new zone, </a:t>
            </a:r>
            <a:r>
              <a:rPr lang="en-US" altLang="en-US" sz="2000" u="sng" dirty="0">
                <a:latin typeface="Times New Roman" panose="02020603050405020304" pitchFamily="18" charset="0"/>
                <a:cs typeface="Times New Roman" panose="02020603050405020304" pitchFamily="18" charset="0"/>
              </a:rPr>
              <a:t>or</a:t>
            </a:r>
            <a:r>
              <a:rPr lang="en-US" altLang="en-US" sz="2000" dirty="0">
                <a:latin typeface="Times New Roman" panose="02020603050405020304" pitchFamily="18" charset="0"/>
                <a:cs typeface="Times New Roman" panose="02020603050405020304" pitchFamily="18" charset="0"/>
              </a:rPr>
              <a:t> overlay zoning, for Area.</a:t>
            </a:r>
          </a:p>
          <a:p>
            <a:pPr>
              <a:lnSpc>
                <a:spcPct val="90000"/>
              </a:lnSpc>
            </a:pPr>
            <a:r>
              <a:rPr lang="en-US" altLang="en-US" sz="2000" dirty="0">
                <a:latin typeface="Times New Roman" panose="02020603050405020304" pitchFamily="18" charset="0"/>
                <a:cs typeface="Times New Roman" panose="02020603050405020304" pitchFamily="18" charset="0"/>
              </a:rPr>
              <a:t>Identifies properties to be acquired</a:t>
            </a:r>
          </a:p>
          <a:p>
            <a:pPr>
              <a:lnSpc>
                <a:spcPct val="90000"/>
              </a:lnSpc>
            </a:pPr>
            <a:r>
              <a:rPr lang="en-US" altLang="en-US" sz="2000" dirty="0">
                <a:latin typeface="Times New Roman" panose="02020603050405020304" pitchFamily="18" charset="0"/>
                <a:cs typeface="Times New Roman" panose="02020603050405020304" pitchFamily="18" charset="0"/>
              </a:rPr>
              <a:t>Provides for relocation</a:t>
            </a:r>
          </a:p>
          <a:p>
            <a:pPr>
              <a:lnSpc>
                <a:spcPct val="90000"/>
              </a:lnSpc>
            </a:pPr>
            <a:r>
              <a:rPr lang="en-US" altLang="en-US" sz="2000" dirty="0">
                <a:latin typeface="Times New Roman" panose="02020603050405020304" pitchFamily="18" charset="0"/>
                <a:cs typeface="Times New Roman" panose="02020603050405020304" pitchFamily="18" charset="0"/>
              </a:rPr>
              <a:t>Must be consistent with Master Plan </a:t>
            </a:r>
            <a:r>
              <a:rPr lang="en-US" altLang="en-US" sz="2000" u="sng" dirty="0">
                <a:latin typeface="Times New Roman" panose="02020603050405020304" pitchFamily="18" charset="0"/>
                <a:cs typeface="Times New Roman" panose="02020603050405020304" pitchFamily="18" charset="0"/>
              </a:rPr>
              <a:t>or</a:t>
            </a:r>
            <a:r>
              <a:rPr lang="en-US" altLang="en-US" sz="2000" dirty="0">
                <a:latin typeface="Times New Roman" panose="02020603050405020304" pitchFamily="18" charset="0"/>
                <a:cs typeface="Times New Roman" panose="02020603050405020304" pitchFamily="18" charset="0"/>
              </a:rPr>
              <a:t> passed by a majority with reasons for inconsistencies.</a:t>
            </a:r>
          </a:p>
          <a:p>
            <a:pPr algn="ctr">
              <a:lnSpc>
                <a:spcPct val="90000"/>
              </a:lnSpc>
              <a:buFont typeface="Wingdings" panose="05000000000000000000" pitchFamily="2" charset="2"/>
              <a:buNone/>
            </a:pPr>
            <a:endParaRPr lang="en-US" altLang="en-US" sz="2000" dirty="0">
              <a:latin typeface="Times New Roman" panose="02020603050405020304" pitchFamily="18" charset="0"/>
              <a:cs typeface="Times New Roman" panose="02020603050405020304" pitchFamily="18" charset="0"/>
            </a:endParaRPr>
          </a:p>
          <a:p>
            <a:pPr algn="ctr">
              <a:lnSpc>
                <a:spcPct val="90000"/>
              </a:lnSpc>
              <a:buFont typeface="Wingdings" panose="05000000000000000000" pitchFamily="2" charset="2"/>
              <a:buNone/>
            </a:pPr>
            <a:r>
              <a:rPr lang="en-US" altLang="en-US" sz="2000" dirty="0">
                <a:latin typeface="Times New Roman" panose="02020603050405020304" pitchFamily="18" charset="0"/>
                <a:cs typeface="Times New Roman" panose="02020603050405020304" pitchFamily="18" charset="0"/>
              </a:rPr>
              <a:t>N.J.S.A.40A:12A-7</a:t>
            </a:r>
          </a:p>
          <a:p>
            <a:pPr>
              <a:lnSpc>
                <a:spcPct val="90000"/>
              </a:lnSpc>
            </a:pPr>
            <a:endParaRPr lang="en-US" altLang="en-US" sz="2800" dirty="0"/>
          </a:p>
        </p:txBody>
      </p:sp>
      <p:sp>
        <p:nvSpPr>
          <p:cNvPr id="2" name="Slide Number Placeholder 1"/>
          <p:cNvSpPr>
            <a:spLocks noGrp="1"/>
          </p:cNvSpPr>
          <p:nvPr>
            <p:ph type="sldNum" sz="quarter" idx="12"/>
          </p:nvPr>
        </p:nvSpPr>
        <p:spPr/>
        <p:txBody>
          <a:bodyPr/>
          <a:lstStyle/>
          <a:p>
            <a:fld id="{6E55B427-7555-45A2-AB3E-57DD005FFBF4}" type="slidenum">
              <a:rPr lang="en-US" altLang="en-US" smtClean="0"/>
              <a:pPr/>
              <a:t>12</a:t>
            </a:fld>
            <a:endParaRPr lang="en-US" altLang="en-US"/>
          </a:p>
        </p:txBody>
      </p:sp>
    </p:spTree>
    <p:extLst>
      <p:ext uri="{BB962C8B-B14F-4D97-AF65-F5344CB8AC3E}">
        <p14:creationId xmlns:p14="http://schemas.microsoft.com/office/powerpoint/2010/main" val="880953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altLang="en-US" b="1" dirty="0">
                <a:solidFill>
                  <a:schemeClr val="tx2"/>
                </a:solidFill>
              </a:rPr>
              <a:t>Upon adoption of Redevelopment Plan</a:t>
            </a:r>
            <a:r>
              <a:rPr lang="en-US" altLang="en-US" dirty="0"/>
              <a:t>:</a:t>
            </a:r>
          </a:p>
        </p:txBody>
      </p:sp>
      <p:sp>
        <p:nvSpPr>
          <p:cNvPr id="145411" name="Rectangle 3"/>
          <p:cNvSpPr>
            <a:spLocks noGrp="1" noChangeArrowheads="1"/>
          </p:cNvSpPr>
          <p:nvPr>
            <p:ph type="body" idx="1"/>
          </p:nvPr>
        </p:nvSpPr>
        <p:spPr/>
        <p:txBody>
          <a:bodyPr/>
          <a:lstStyle/>
          <a:p>
            <a:pPr>
              <a:lnSpc>
                <a:spcPct val="90000"/>
              </a:lnSpc>
            </a:pPr>
            <a:r>
              <a:rPr lang="en-US" altLang="en-US" dirty="0">
                <a:latin typeface="Times New Roman" panose="02020603050405020304" pitchFamily="18" charset="0"/>
                <a:cs typeface="Times New Roman" panose="02020603050405020304" pitchFamily="18" charset="0"/>
              </a:rPr>
              <a:t>Involuntary acquisitions are authorized</a:t>
            </a:r>
          </a:p>
          <a:p>
            <a:pPr>
              <a:lnSpc>
                <a:spcPct val="90000"/>
              </a:lnSpc>
            </a:pPr>
            <a:r>
              <a:rPr lang="en-US" altLang="en-US" dirty="0">
                <a:latin typeface="Times New Roman" panose="02020603050405020304" pitchFamily="18" charset="0"/>
                <a:cs typeface="Times New Roman" panose="02020603050405020304" pitchFamily="18" charset="0"/>
              </a:rPr>
              <a:t>New infrastructure can be installed</a:t>
            </a:r>
          </a:p>
          <a:p>
            <a:pPr>
              <a:lnSpc>
                <a:spcPct val="90000"/>
              </a:lnSpc>
            </a:pPr>
            <a:r>
              <a:rPr lang="en-US" altLang="en-US" dirty="0">
                <a:latin typeface="Times New Roman" panose="02020603050405020304" pitchFamily="18" charset="0"/>
                <a:cs typeface="Times New Roman" panose="02020603050405020304" pitchFamily="18" charset="0"/>
              </a:rPr>
              <a:t>Contracts with redevelopers are authorized</a:t>
            </a:r>
          </a:p>
          <a:p>
            <a:pPr>
              <a:lnSpc>
                <a:spcPct val="90000"/>
              </a:lnSpc>
            </a:pPr>
            <a:r>
              <a:rPr lang="en-US" altLang="en-US" dirty="0">
                <a:latin typeface="Times New Roman" panose="02020603050405020304" pitchFamily="18" charset="0"/>
                <a:cs typeface="Times New Roman" panose="02020603050405020304" pitchFamily="18" charset="0"/>
              </a:rPr>
              <a:t>Relocation assistance authorized</a:t>
            </a:r>
          </a:p>
          <a:p>
            <a:pPr>
              <a:lnSpc>
                <a:spcPct val="90000"/>
              </a:lnSpc>
            </a:pPr>
            <a:r>
              <a:rPr lang="en-US" altLang="en-US" dirty="0">
                <a:latin typeface="Times New Roman" panose="02020603050405020304" pitchFamily="18" charset="0"/>
                <a:cs typeface="Times New Roman" panose="02020603050405020304" pitchFamily="18" charset="0"/>
              </a:rPr>
              <a:t>Other related powers</a:t>
            </a:r>
          </a:p>
          <a:p>
            <a:pPr>
              <a:lnSpc>
                <a:spcPct val="90000"/>
              </a:lnSpc>
              <a:buFont typeface="Wingdings" panose="05000000000000000000" pitchFamily="2" charset="2"/>
              <a:buNone/>
            </a:pPr>
            <a:endParaRPr lang="en-US" altLang="en-US" dirty="0">
              <a:latin typeface="Times New Roman" panose="02020603050405020304" pitchFamily="18" charset="0"/>
              <a:cs typeface="Times New Roman" panose="02020603050405020304" pitchFamily="18" charset="0"/>
            </a:endParaRPr>
          </a:p>
          <a:p>
            <a:pPr algn="ctr">
              <a:lnSpc>
                <a:spcPct val="90000"/>
              </a:lnSpc>
              <a:buFont typeface="Wingdings" panose="05000000000000000000" pitchFamily="2" charset="2"/>
              <a:buNone/>
            </a:pPr>
            <a:r>
              <a:rPr lang="en-US" altLang="en-US" sz="2000" dirty="0">
                <a:latin typeface="Times New Roman" panose="02020603050405020304" pitchFamily="18" charset="0"/>
                <a:cs typeface="Times New Roman" panose="02020603050405020304" pitchFamily="18" charset="0"/>
              </a:rPr>
              <a:t>N.J.S.A.40A:12A-7</a:t>
            </a:r>
          </a:p>
        </p:txBody>
      </p:sp>
      <p:sp>
        <p:nvSpPr>
          <p:cNvPr id="2" name="Slide Number Placeholder 1"/>
          <p:cNvSpPr>
            <a:spLocks noGrp="1"/>
          </p:cNvSpPr>
          <p:nvPr>
            <p:ph type="sldNum" sz="quarter" idx="12"/>
          </p:nvPr>
        </p:nvSpPr>
        <p:spPr/>
        <p:txBody>
          <a:bodyPr/>
          <a:lstStyle/>
          <a:p>
            <a:fld id="{6E55B427-7555-45A2-AB3E-57DD005FFBF4}" type="slidenum">
              <a:rPr lang="en-US" altLang="en-US" smtClean="0"/>
              <a:pPr/>
              <a:t>13</a:t>
            </a:fld>
            <a:endParaRPr lang="en-US" altLang="en-US"/>
          </a:p>
        </p:txBody>
      </p:sp>
    </p:spTree>
    <p:extLst>
      <p:ext uri="{BB962C8B-B14F-4D97-AF65-F5344CB8AC3E}">
        <p14:creationId xmlns:p14="http://schemas.microsoft.com/office/powerpoint/2010/main" val="3465573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altLang="en-US" b="1" dirty="0">
                <a:solidFill>
                  <a:schemeClr val="tx2"/>
                </a:solidFill>
              </a:rPr>
              <a:t>Agreements with Redevelopers</a:t>
            </a:r>
          </a:p>
        </p:txBody>
      </p:sp>
      <p:sp>
        <p:nvSpPr>
          <p:cNvPr id="147459" name="Rectangle 3"/>
          <p:cNvSpPr>
            <a:spLocks noGrp="1" noChangeArrowheads="1"/>
          </p:cNvSpPr>
          <p:nvPr>
            <p:ph type="body" idx="1"/>
          </p:nvPr>
        </p:nvSpPr>
        <p:spPr/>
        <p:txBody>
          <a:bodyPr/>
          <a:lstStyle/>
          <a:p>
            <a:r>
              <a:rPr lang="en-US" altLang="en-US" dirty="0">
                <a:latin typeface="Times New Roman" panose="02020603050405020304" pitchFamily="18" charset="0"/>
                <a:cs typeface="Times New Roman" panose="02020603050405020304" pitchFamily="18" charset="0"/>
              </a:rPr>
              <a:t>Public bidding not required.</a:t>
            </a:r>
          </a:p>
          <a:p>
            <a:r>
              <a:rPr lang="en-US" altLang="en-US" dirty="0">
                <a:latin typeface="Times New Roman" panose="02020603050405020304" pitchFamily="18" charset="0"/>
                <a:cs typeface="Times New Roman" panose="02020603050405020304" pitchFamily="18" charset="0"/>
              </a:rPr>
              <a:t>Must contain covenant that only uses in Redevelopment Plan will be constructed.</a:t>
            </a:r>
          </a:p>
          <a:p>
            <a:r>
              <a:rPr lang="en-US" altLang="en-US" dirty="0">
                <a:latin typeface="Times New Roman" panose="02020603050405020304" pitchFamily="18" charset="0"/>
                <a:cs typeface="Times New Roman" panose="02020603050405020304" pitchFamily="18" charset="0"/>
              </a:rPr>
              <a:t>Must contain deadlines for commencement of construction.</a:t>
            </a:r>
          </a:p>
          <a:p>
            <a:r>
              <a:rPr lang="en-US" altLang="en-US" dirty="0">
                <a:latin typeface="Times New Roman" panose="02020603050405020304" pitchFamily="18" charset="0"/>
                <a:cs typeface="Times New Roman" panose="02020603050405020304" pitchFamily="18" charset="0"/>
              </a:rPr>
              <a:t>Must restrict resale of project prior to completion without municipal consent</a:t>
            </a:r>
          </a:p>
        </p:txBody>
      </p:sp>
      <p:sp>
        <p:nvSpPr>
          <p:cNvPr id="2" name="Slide Number Placeholder 1"/>
          <p:cNvSpPr>
            <a:spLocks noGrp="1"/>
          </p:cNvSpPr>
          <p:nvPr>
            <p:ph type="sldNum" sz="quarter" idx="12"/>
          </p:nvPr>
        </p:nvSpPr>
        <p:spPr/>
        <p:txBody>
          <a:bodyPr/>
          <a:lstStyle/>
          <a:p>
            <a:fld id="{6E55B427-7555-45A2-AB3E-57DD005FFBF4}" type="slidenum">
              <a:rPr lang="en-US" altLang="en-US" smtClean="0"/>
              <a:pPr/>
              <a:t>14</a:t>
            </a:fld>
            <a:endParaRPr lang="en-US" altLang="en-US"/>
          </a:p>
        </p:txBody>
      </p:sp>
    </p:spTree>
    <p:extLst>
      <p:ext uri="{BB962C8B-B14F-4D97-AF65-F5344CB8AC3E}">
        <p14:creationId xmlns:p14="http://schemas.microsoft.com/office/powerpoint/2010/main" val="3128576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28650" y="251618"/>
            <a:ext cx="7886700" cy="1325563"/>
          </a:xfrm>
        </p:spPr>
        <p:txBody>
          <a:bodyPr/>
          <a:lstStyle/>
          <a:p>
            <a:pPr eaLnBrk="1" hangingPunct="1"/>
            <a:r>
              <a:rPr lang="en-US" altLang="en-US" sz="3200" b="1" dirty="0" smtClean="0">
                <a:solidFill>
                  <a:schemeClr val="tx2"/>
                </a:solidFill>
              </a:rPr>
              <a:t>The Redevelopment Criteria  </a:t>
            </a:r>
            <a:r>
              <a:rPr lang="en-US" altLang="en-US" sz="3200" b="1" i="1" dirty="0" smtClean="0">
                <a:solidFill>
                  <a:schemeClr val="tx2"/>
                </a:solidFill>
              </a:rPr>
              <a:t>N.J.S.A</a:t>
            </a:r>
            <a:r>
              <a:rPr lang="en-US" altLang="en-US" sz="3200" b="1" dirty="0" smtClean="0">
                <a:solidFill>
                  <a:schemeClr val="tx2"/>
                </a:solidFill>
              </a:rPr>
              <a:t>. 40A:12A-5</a:t>
            </a:r>
          </a:p>
        </p:txBody>
      </p:sp>
      <p:sp>
        <p:nvSpPr>
          <p:cNvPr id="134147" name="Rectangle 3"/>
          <p:cNvSpPr>
            <a:spLocks noGrp="1" noChangeArrowheads="1"/>
          </p:cNvSpPr>
          <p:nvPr>
            <p:ph type="body" idx="1"/>
          </p:nvPr>
        </p:nvSpPr>
        <p:spPr>
          <a:xfrm>
            <a:off x="457200" y="1219200"/>
            <a:ext cx="8229600" cy="4648200"/>
          </a:xfrm>
        </p:spPr>
        <p:txBody>
          <a:bodyPr/>
          <a:lstStyle/>
          <a:p>
            <a:pPr algn="just" eaLnBrk="1" hangingPunct="1">
              <a:lnSpc>
                <a:spcPct val="90000"/>
              </a:lnSpc>
              <a:buFont typeface="Arial" charset="0"/>
              <a:buNone/>
              <a:defRPr/>
            </a:pPr>
            <a:r>
              <a:rPr lang="en-US" sz="2000" dirty="0" smtClean="0">
                <a:latin typeface="Times New Roman" pitchFamily="18" charset="0"/>
                <a:cs typeface="Times New Roman" pitchFamily="18" charset="0"/>
              </a:rPr>
              <a:t>	A </a:t>
            </a:r>
            <a:r>
              <a:rPr lang="en-US" sz="2000" dirty="0">
                <a:latin typeface="Times New Roman" pitchFamily="18" charset="0"/>
                <a:cs typeface="Times New Roman" pitchFamily="18" charset="0"/>
              </a:rPr>
              <a:t>delineated area may be determined to be </a:t>
            </a:r>
            <a:r>
              <a:rPr lang="en-US" sz="2000" dirty="0" smtClean="0">
                <a:latin typeface="Times New Roman" pitchFamily="18" charset="0"/>
                <a:cs typeface="Times New Roman" pitchFamily="18" charset="0"/>
              </a:rPr>
              <a:t>“in </a:t>
            </a:r>
            <a:r>
              <a:rPr lang="en-US" sz="2000" dirty="0">
                <a:latin typeface="Times New Roman" pitchFamily="18" charset="0"/>
                <a:cs typeface="Times New Roman" pitchFamily="18" charset="0"/>
              </a:rPr>
              <a:t>need of </a:t>
            </a:r>
            <a:r>
              <a:rPr lang="en-US" sz="2000" dirty="0" smtClean="0">
                <a:latin typeface="Times New Roman" pitchFamily="18" charset="0"/>
                <a:cs typeface="Times New Roman" pitchFamily="18" charset="0"/>
              </a:rPr>
              <a:t>redevelopment” </a:t>
            </a:r>
            <a:r>
              <a:rPr lang="en-US" sz="2000" dirty="0">
                <a:latin typeface="Times New Roman" pitchFamily="18" charset="0"/>
                <a:cs typeface="Times New Roman" pitchFamily="18" charset="0"/>
              </a:rPr>
              <a:t>if, </a:t>
            </a:r>
            <a:r>
              <a:rPr lang="en-US" sz="2000" u="sng" dirty="0" smtClean="0">
                <a:latin typeface="Times New Roman" pitchFamily="18" charset="0"/>
                <a:cs typeface="Times New Roman" pitchFamily="18" charset="0"/>
              </a:rPr>
              <a:t>any</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of the following conditions is found: </a:t>
            </a:r>
            <a:endParaRPr lang="en-US" sz="2000" dirty="0" smtClean="0">
              <a:latin typeface="Times New Roman" pitchFamily="18" charset="0"/>
              <a:cs typeface="Times New Roman" pitchFamily="18" charset="0"/>
            </a:endParaRPr>
          </a:p>
          <a:p>
            <a:pPr marL="914400" lvl="1" indent="-457200" algn="just" eaLnBrk="1" hangingPunct="1">
              <a:lnSpc>
                <a:spcPct val="90000"/>
              </a:lnSpc>
              <a:buFont typeface="Arial" charset="0"/>
              <a:buAutoNum type="alphaLcPeriod"/>
              <a:defRPr/>
            </a:pPr>
            <a:r>
              <a:rPr lang="en-US" sz="2000" dirty="0" smtClean="0">
                <a:latin typeface="Times New Roman" pitchFamily="18" charset="0"/>
                <a:cs typeface="Times New Roman" pitchFamily="18" charset="0"/>
              </a:rPr>
              <a:t>The generality of buildings are </a:t>
            </a:r>
            <a:r>
              <a:rPr lang="en-US" sz="2000" i="1" dirty="0" smtClean="0">
                <a:latin typeface="Times New Roman" pitchFamily="18" charset="0"/>
                <a:cs typeface="Times New Roman" pitchFamily="18" charset="0"/>
              </a:rPr>
              <a:t>substandard, unsafe, unsanitary, dilapidated, or obsolescent,</a:t>
            </a:r>
            <a:r>
              <a:rPr lang="en-US" sz="2000" dirty="0" smtClean="0">
                <a:latin typeface="Times New Roman" pitchFamily="18" charset="0"/>
                <a:cs typeface="Times New Roman" pitchFamily="18" charset="0"/>
              </a:rPr>
              <a:t> or possess any of such characteristics, or are so lacking in light, air, or space, as to be conducive to unwholesome living or working conditions;</a:t>
            </a:r>
          </a:p>
          <a:p>
            <a:pPr marL="914400" lvl="1" indent="-457200" algn="just" eaLnBrk="1" hangingPunct="1">
              <a:lnSpc>
                <a:spcPct val="90000"/>
              </a:lnSpc>
              <a:buFont typeface="Arial" charset="0"/>
              <a:buAutoNum type="alphaLcPeriod"/>
              <a:defRPr/>
            </a:pPr>
            <a:r>
              <a:rPr lang="en-US" sz="2000" dirty="0" smtClean="0">
                <a:latin typeface="Times New Roman" pitchFamily="18" charset="0"/>
                <a:cs typeface="Times New Roman" pitchFamily="18" charset="0"/>
              </a:rPr>
              <a:t>The </a:t>
            </a:r>
            <a:r>
              <a:rPr lang="en-US" sz="2000" i="1" dirty="0" smtClean="0">
                <a:latin typeface="Times New Roman" pitchFamily="18" charset="0"/>
                <a:cs typeface="Times New Roman" pitchFamily="18" charset="0"/>
              </a:rPr>
              <a:t>discontinuance</a:t>
            </a:r>
            <a:r>
              <a:rPr lang="en-US" sz="2000" dirty="0" smtClean="0">
                <a:latin typeface="Times New Roman" pitchFamily="18" charset="0"/>
                <a:cs typeface="Times New Roman" pitchFamily="18" charset="0"/>
              </a:rPr>
              <a:t> of the use of buildings previously used for commercial, manufacturing, or industrial purposes; the </a:t>
            </a:r>
            <a:r>
              <a:rPr lang="en-US" sz="2000" i="1" dirty="0" smtClean="0">
                <a:latin typeface="Times New Roman" pitchFamily="18" charset="0"/>
                <a:cs typeface="Times New Roman" pitchFamily="18" charset="0"/>
              </a:rPr>
              <a:t>abandonment </a:t>
            </a:r>
            <a:r>
              <a:rPr lang="en-US" sz="2000" dirty="0" smtClean="0">
                <a:latin typeface="Times New Roman" pitchFamily="18" charset="0"/>
                <a:cs typeface="Times New Roman" pitchFamily="18" charset="0"/>
              </a:rPr>
              <a:t>of such buildings; or the same being allowed to fall into so great a state of disrepair as to be </a:t>
            </a:r>
            <a:r>
              <a:rPr lang="en-US" sz="2000" dirty="0" err="1" smtClean="0">
                <a:latin typeface="Times New Roman" pitchFamily="18" charset="0"/>
                <a:cs typeface="Times New Roman" pitchFamily="18" charset="0"/>
              </a:rPr>
              <a:t>untenantable</a:t>
            </a:r>
            <a:r>
              <a:rPr lang="en-US" sz="2000" dirty="0" smtClean="0">
                <a:latin typeface="Times New Roman" pitchFamily="18" charset="0"/>
                <a:cs typeface="Times New Roman" pitchFamily="18" charset="0"/>
              </a:rPr>
              <a:t>;</a:t>
            </a:r>
          </a:p>
          <a:p>
            <a:pPr marL="914400" lvl="1" indent="-457200" algn="just" eaLnBrk="1" hangingPunct="1">
              <a:lnSpc>
                <a:spcPct val="90000"/>
              </a:lnSpc>
              <a:buFont typeface="Arial" charset="0"/>
              <a:buAutoNum type="alphaLcPeriod"/>
              <a:defRPr/>
            </a:pPr>
            <a:r>
              <a:rPr lang="en-US" altLang="en-US" sz="2000" dirty="0">
                <a:latin typeface="Times New Roman" panose="02020603050405020304" pitchFamily="18" charset="0"/>
                <a:cs typeface="Times New Roman" panose="02020603050405020304" pitchFamily="18" charset="0"/>
              </a:rPr>
              <a:t>Land that is </a:t>
            </a:r>
            <a:r>
              <a:rPr lang="en-US" altLang="en-US" sz="2000" i="1" dirty="0">
                <a:latin typeface="Times New Roman" panose="02020603050405020304" pitchFamily="18" charset="0"/>
                <a:cs typeface="Times New Roman" panose="02020603050405020304" pitchFamily="18" charset="0"/>
              </a:rPr>
              <a:t>owned by the municipality</a:t>
            </a:r>
            <a:r>
              <a:rPr lang="en-US" altLang="en-US" sz="2000" dirty="0">
                <a:latin typeface="Times New Roman" panose="02020603050405020304" pitchFamily="18" charset="0"/>
                <a:cs typeface="Times New Roman" panose="02020603050405020304" pitchFamily="18" charset="0"/>
              </a:rPr>
              <a:t>, </a:t>
            </a:r>
            <a:r>
              <a:rPr lang="en-US" altLang="en-US" sz="2000" dirty="0" smtClean="0">
                <a:latin typeface="Times New Roman" panose="02020603050405020304" pitchFamily="18" charset="0"/>
                <a:cs typeface="Times New Roman" panose="02020603050405020304" pitchFamily="18" charset="0"/>
              </a:rPr>
              <a:t>…or </a:t>
            </a:r>
            <a:r>
              <a:rPr lang="en-US" altLang="en-US" sz="2000" i="1" dirty="0">
                <a:latin typeface="Times New Roman" panose="02020603050405020304" pitchFamily="18" charset="0"/>
                <a:cs typeface="Times New Roman" panose="02020603050405020304" pitchFamily="18" charset="0"/>
              </a:rPr>
              <a:t>unimproved vacant land that has remained so for a period of ten years </a:t>
            </a:r>
            <a:r>
              <a:rPr lang="en-US" altLang="en-US" sz="2000" dirty="0">
                <a:latin typeface="Times New Roman" panose="02020603050405020304" pitchFamily="18" charset="0"/>
                <a:cs typeface="Times New Roman" panose="02020603050405020304" pitchFamily="18" charset="0"/>
              </a:rPr>
              <a:t>prior to adoption of the resolution, and that by reason of its location, remoteness, lack of means of access to developed sections or portions of the municipality, or topography, or nature of the soil, is not likely to be developed through the instrumentality of private capital;</a:t>
            </a:r>
          </a:p>
          <a:p>
            <a:pPr marL="914400" lvl="1" indent="-457200" algn="just" eaLnBrk="1" hangingPunct="1">
              <a:lnSpc>
                <a:spcPct val="90000"/>
              </a:lnSpc>
              <a:buFont typeface="Arial" charset="0"/>
              <a:buAutoNum type="alphaLcPeriod"/>
              <a:defRPr/>
            </a:pPr>
            <a:endParaRPr lang="en-US" sz="2000" dirty="0" smtClean="0">
              <a:latin typeface="Times New Roman" pitchFamily="18" charset="0"/>
              <a:cs typeface="Times New Roman" pitchFamily="18" charset="0"/>
            </a:endParaRPr>
          </a:p>
          <a:p>
            <a:pPr marL="914400" lvl="1" indent="-457200" algn="just" eaLnBrk="1" hangingPunct="1">
              <a:lnSpc>
                <a:spcPct val="90000"/>
              </a:lnSpc>
              <a:buFont typeface="Arial" charset="0"/>
              <a:buNone/>
              <a:defRPr/>
            </a:pPr>
            <a:endParaRPr lang="en-US" sz="2000" dirty="0" smtClean="0">
              <a:latin typeface="Times New Roman" pitchFamily="18" charset="0"/>
              <a:cs typeface="Times New Roman" pitchFamily="18" charset="0"/>
            </a:endParaRPr>
          </a:p>
          <a:p>
            <a:pPr marL="914400" lvl="1" indent="-457200" algn="just" eaLnBrk="1" hangingPunct="1">
              <a:lnSpc>
                <a:spcPct val="90000"/>
              </a:lnSpc>
              <a:buFont typeface="Arial" charset="0"/>
              <a:buAutoNum type="alphaLcPeriod"/>
              <a:defRPr/>
            </a:pPr>
            <a:endParaRPr lang="en-US" sz="2000" dirty="0" smtClean="0">
              <a:latin typeface="Times New Roman" pitchFamily="18" charset="0"/>
              <a:cs typeface="Times New Roman" pitchFamily="18" charset="0"/>
            </a:endParaRPr>
          </a:p>
          <a:p>
            <a:pPr lvl="1" algn="just" eaLnBrk="1" hangingPunct="1">
              <a:lnSpc>
                <a:spcPct val="90000"/>
              </a:lnSpc>
              <a:buFont typeface="Arial" charset="0"/>
              <a:buNone/>
              <a:defRPr/>
            </a:pPr>
            <a:endParaRPr lang="en-US" sz="2000" dirty="0">
              <a:latin typeface="Times New Roman" pitchFamily="18" charset="0"/>
              <a:cs typeface="Times New Roman" pitchFamily="18" charset="0"/>
            </a:endParaRPr>
          </a:p>
          <a:p>
            <a:pPr algn="ctr" eaLnBrk="1" hangingPunct="1">
              <a:lnSpc>
                <a:spcPct val="90000"/>
              </a:lnSpc>
              <a:buFont typeface="Wingdings" pitchFamily="2" charset="2"/>
              <a:buNone/>
              <a:defRPr/>
            </a:pPr>
            <a:endParaRPr lang="en-US" sz="2000" dirty="0"/>
          </a:p>
        </p:txBody>
      </p:sp>
      <p:sp>
        <p:nvSpPr>
          <p:cNvPr id="2" name="Slide Number Placeholder 1"/>
          <p:cNvSpPr>
            <a:spLocks noGrp="1"/>
          </p:cNvSpPr>
          <p:nvPr>
            <p:ph type="sldNum" sz="quarter" idx="12"/>
          </p:nvPr>
        </p:nvSpPr>
        <p:spPr/>
        <p:txBody>
          <a:bodyPr/>
          <a:lstStyle/>
          <a:p>
            <a:fld id="{6E55B427-7555-45A2-AB3E-57DD005FFBF4}" type="slidenum">
              <a:rPr lang="en-US" altLang="en-US" smtClean="0"/>
              <a:pPr/>
              <a:t>15</a:t>
            </a:fld>
            <a:endParaRPr lang="en-US" altLang="en-US"/>
          </a:p>
        </p:txBody>
      </p:sp>
    </p:spTree>
    <p:extLst>
      <p:ext uri="{BB962C8B-B14F-4D97-AF65-F5344CB8AC3E}">
        <p14:creationId xmlns:p14="http://schemas.microsoft.com/office/powerpoint/2010/main" val="30466490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z="3200" b="1" dirty="0" smtClean="0">
                <a:solidFill>
                  <a:schemeClr val="tx2"/>
                </a:solidFill>
              </a:rPr>
              <a:t>The Redevelopment Criteria  </a:t>
            </a:r>
            <a:r>
              <a:rPr lang="en-US" altLang="en-US" sz="3200" b="1" i="1" dirty="0" smtClean="0">
                <a:solidFill>
                  <a:schemeClr val="tx2"/>
                </a:solidFill>
              </a:rPr>
              <a:t>N.J.S.A</a:t>
            </a:r>
            <a:r>
              <a:rPr lang="en-US" altLang="en-US" sz="3200" b="1" dirty="0" smtClean="0">
                <a:solidFill>
                  <a:schemeClr val="tx2"/>
                </a:solidFill>
              </a:rPr>
              <a:t>. 40A:12A-5</a:t>
            </a:r>
            <a:endParaRPr lang="en-US" altLang="en-US" sz="3200" dirty="0" smtClean="0"/>
          </a:p>
        </p:txBody>
      </p:sp>
      <p:sp>
        <p:nvSpPr>
          <p:cNvPr id="6147" name="Content Placeholder 2"/>
          <p:cNvSpPr>
            <a:spLocks noGrp="1"/>
          </p:cNvSpPr>
          <p:nvPr>
            <p:ph idx="1"/>
          </p:nvPr>
        </p:nvSpPr>
        <p:spPr/>
        <p:txBody>
          <a:bodyPr>
            <a:normAutofit fontScale="92500" lnSpcReduction="20000"/>
          </a:bodyPr>
          <a:lstStyle/>
          <a:p>
            <a:pPr marL="457200" lvl="1" indent="-457200" eaLnBrk="1" hangingPunct="1">
              <a:buFont typeface="Arial" panose="020B0604020202020204" pitchFamily="34" charset="0"/>
              <a:buAutoNum type="alphaLcPeriod" startAt="4"/>
              <a:defRPr/>
            </a:pPr>
            <a:r>
              <a:rPr lang="en-US" altLang="en-US" sz="2000" dirty="0" smtClean="0">
                <a:latin typeface="Times New Roman" panose="02020603050405020304" pitchFamily="18" charset="0"/>
                <a:cs typeface="Times New Roman" panose="02020603050405020304" pitchFamily="18" charset="0"/>
              </a:rPr>
              <a:t>Areas with </a:t>
            </a:r>
            <a:r>
              <a:rPr lang="en-US" altLang="en-US" sz="2000" i="1" dirty="0" smtClean="0">
                <a:latin typeface="Times New Roman" panose="02020603050405020304" pitchFamily="18" charset="0"/>
                <a:cs typeface="Times New Roman" panose="02020603050405020304" pitchFamily="18" charset="0"/>
              </a:rPr>
              <a:t>buildings or improvements </a:t>
            </a:r>
            <a:r>
              <a:rPr lang="en-US" altLang="en-US" sz="2000" dirty="0" smtClean="0">
                <a:latin typeface="Times New Roman" panose="02020603050405020304" pitchFamily="18" charset="0"/>
                <a:cs typeface="Times New Roman" panose="02020603050405020304" pitchFamily="18" charset="0"/>
              </a:rPr>
              <a:t>which, by reason of dilapidation, obsolescence, overcrowding, faulty arrangement or design, lack of ventilation, light and sanitary facilities, excessive land coverage, deleterious land use or obsolete layout,…are </a:t>
            </a:r>
            <a:r>
              <a:rPr lang="en-US" altLang="en-US" sz="2000" i="1" dirty="0" smtClean="0">
                <a:latin typeface="Times New Roman" panose="02020603050405020304" pitchFamily="18" charset="0"/>
                <a:cs typeface="Times New Roman" panose="02020603050405020304" pitchFamily="18" charset="0"/>
              </a:rPr>
              <a:t>detrimental to the safety, health, morals, or welfare </a:t>
            </a:r>
            <a:r>
              <a:rPr lang="en-US" altLang="en-US" sz="2000" dirty="0" smtClean="0">
                <a:latin typeface="Times New Roman" panose="02020603050405020304" pitchFamily="18" charset="0"/>
                <a:cs typeface="Times New Roman" panose="02020603050405020304" pitchFamily="18" charset="0"/>
              </a:rPr>
              <a:t>of the community</a:t>
            </a:r>
          </a:p>
          <a:p>
            <a:pPr marL="457200" indent="-457200">
              <a:buFont typeface="Arial" charset="0"/>
              <a:buAutoNum type="alphaLcPeriod" startAt="5"/>
              <a:defRPr/>
            </a:pPr>
            <a:r>
              <a:rPr lang="en-US" altLang="en-US" sz="2000" dirty="0" smtClean="0"/>
              <a:t>*A </a:t>
            </a:r>
            <a:r>
              <a:rPr lang="en-US" altLang="en-US" sz="2000" dirty="0"/>
              <a:t>growing lack or total lack of proper utilization of areas caused by the condition of the title, diverse ownership of the real </a:t>
            </a:r>
            <a:r>
              <a:rPr lang="en-US" altLang="en-US" sz="2000" b="1" dirty="0"/>
              <a:t>[</a:t>
            </a:r>
            <a:r>
              <a:rPr lang="en-US" altLang="en-US" sz="2000" dirty="0"/>
              <a:t>property</a:t>
            </a:r>
            <a:r>
              <a:rPr lang="en-US" altLang="en-US" sz="2000" b="1" dirty="0"/>
              <a:t>]</a:t>
            </a:r>
            <a:r>
              <a:rPr lang="en-US" altLang="en-US" sz="2000" dirty="0"/>
              <a:t> </a:t>
            </a:r>
            <a:r>
              <a:rPr lang="en-US" altLang="en-US" sz="2000" u="sng" dirty="0"/>
              <a:t>properties</a:t>
            </a:r>
            <a:r>
              <a:rPr lang="en-US" altLang="en-US" sz="2000" dirty="0"/>
              <a:t> therein or other </a:t>
            </a:r>
            <a:r>
              <a:rPr lang="en-US" altLang="en-US" sz="2000" u="sng" dirty="0"/>
              <a:t>similar</a:t>
            </a:r>
            <a:r>
              <a:rPr lang="en-US" altLang="en-US" sz="2000" dirty="0"/>
              <a:t> conditions </a:t>
            </a:r>
            <a:r>
              <a:rPr lang="en-US" altLang="en-US" sz="2000" u="sng" dirty="0"/>
              <a:t>which impede land assemblage or discourage the undertaking of improvements</a:t>
            </a:r>
            <a:r>
              <a:rPr lang="en-US" altLang="en-US" sz="2000" dirty="0"/>
              <a:t>, resulting in a stagnant </a:t>
            </a:r>
            <a:r>
              <a:rPr lang="en-US" altLang="en-US" sz="2000" b="1" dirty="0"/>
              <a:t>[</a:t>
            </a:r>
            <a:r>
              <a:rPr lang="en-US" altLang="en-US" sz="2000" dirty="0"/>
              <a:t>or</a:t>
            </a:r>
            <a:r>
              <a:rPr lang="en-US" altLang="en-US" sz="2000" b="1" dirty="0"/>
              <a:t>]</a:t>
            </a:r>
            <a:r>
              <a:rPr lang="en-US" altLang="en-US" sz="2000" dirty="0"/>
              <a:t> </a:t>
            </a:r>
            <a:r>
              <a:rPr lang="en-US" altLang="en-US" sz="2000" u="sng" dirty="0"/>
              <a:t>and</a:t>
            </a:r>
            <a:r>
              <a:rPr lang="en-US" altLang="en-US" sz="2000" dirty="0"/>
              <a:t> </a:t>
            </a:r>
            <a:r>
              <a:rPr lang="en-US" altLang="en-US" sz="2000" b="1" dirty="0"/>
              <a:t>[</a:t>
            </a:r>
            <a:r>
              <a:rPr lang="en-US" altLang="en-US" sz="2000" dirty="0"/>
              <a:t>not fully productive</a:t>
            </a:r>
            <a:r>
              <a:rPr lang="en-US" altLang="en-US" sz="2000" b="1" dirty="0"/>
              <a:t>]</a:t>
            </a:r>
            <a:r>
              <a:rPr lang="en-US" altLang="en-US" sz="2000" dirty="0"/>
              <a:t> </a:t>
            </a:r>
            <a:r>
              <a:rPr lang="en-US" altLang="en-US" sz="2000" u="sng" dirty="0"/>
              <a:t>unproductive</a:t>
            </a:r>
            <a:r>
              <a:rPr lang="en-US" altLang="en-US" sz="2000" dirty="0"/>
              <a:t> condition of land potentially useful and valuable for contributing to and serving the public health, safety and welfare</a:t>
            </a:r>
            <a:r>
              <a:rPr lang="en-US" altLang="en-US" sz="2000" u="sng" dirty="0"/>
              <a:t>, which condition is presumed to be having a negative social or economic impact or otherwise being detrimental to the safety, health, morals, or welfare of the surrounding area or the community in </a:t>
            </a:r>
            <a:r>
              <a:rPr lang="en-US" altLang="en-US" sz="2000" u="sng" dirty="0" smtClean="0"/>
              <a:t>general</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p>
            <a:pPr marL="457200" indent="-457200" eaLnBrk="1" hangingPunct="1">
              <a:buFont typeface="Arial" charset="0"/>
              <a:buAutoNum type="alphaLcPeriod" startAt="5"/>
              <a:defRPr/>
            </a:pPr>
            <a:r>
              <a:rPr lang="en-US" sz="2000" dirty="0">
                <a:latin typeface="Times New Roman" pitchFamily="18" charset="0"/>
                <a:cs typeface="Times New Roman" pitchFamily="18" charset="0"/>
              </a:rPr>
              <a:t>Areas, in </a:t>
            </a:r>
            <a:r>
              <a:rPr lang="en-US" sz="2000" i="1" dirty="0">
                <a:latin typeface="Times New Roman" pitchFamily="18" charset="0"/>
                <a:cs typeface="Times New Roman" pitchFamily="18" charset="0"/>
              </a:rPr>
              <a:t>excess of five contiguous acres</a:t>
            </a:r>
            <a:r>
              <a:rPr lang="en-US" sz="2000" dirty="0">
                <a:latin typeface="Times New Roman" pitchFamily="18" charset="0"/>
                <a:cs typeface="Times New Roman" pitchFamily="18" charset="0"/>
              </a:rPr>
              <a:t>, whereon buildings or improvements have been destroyed, consumed by fire, demolished or altered by the action of storm, fire, cyclone, tornado, earthquake or other </a:t>
            </a:r>
            <a:r>
              <a:rPr lang="en-US" sz="2000" dirty="0" smtClean="0">
                <a:latin typeface="Times New Roman" pitchFamily="18" charset="0"/>
                <a:cs typeface="Times New Roman" pitchFamily="18" charset="0"/>
              </a:rPr>
              <a:t>casualty….</a:t>
            </a:r>
            <a:endParaRPr lang="en-US" sz="2000" dirty="0">
              <a:latin typeface="Times New Roman" pitchFamily="18" charset="0"/>
              <a:cs typeface="Times New Roman" pitchFamily="18" charset="0"/>
            </a:endParaRPr>
          </a:p>
          <a:p>
            <a:pPr marL="457200" lvl="1" indent="-457200" eaLnBrk="1" hangingPunct="1">
              <a:buFont typeface="Arial" panose="020B0604020202020204" pitchFamily="34" charset="0"/>
              <a:buAutoNum type="alphaLcPeriod" startAt="4"/>
              <a:defRPr/>
            </a:pPr>
            <a:endParaRPr lang="en-US" altLang="en-US" sz="2000" dirty="0" smtClean="0">
              <a:latin typeface="Times New Roman" panose="02020603050405020304" pitchFamily="18" charset="0"/>
              <a:cs typeface="Times New Roman" panose="02020603050405020304" pitchFamily="18" charset="0"/>
            </a:endParaRPr>
          </a:p>
          <a:p>
            <a:pPr eaLnBrk="1" hangingPunct="1">
              <a:defRPr/>
            </a:pPr>
            <a:endParaRPr lang="en-US" altLang="en-US" dirty="0" smtClean="0"/>
          </a:p>
        </p:txBody>
      </p:sp>
      <p:sp>
        <p:nvSpPr>
          <p:cNvPr id="2" name="Slide Number Placeholder 1"/>
          <p:cNvSpPr>
            <a:spLocks noGrp="1"/>
          </p:cNvSpPr>
          <p:nvPr>
            <p:ph type="sldNum" sz="quarter" idx="12"/>
          </p:nvPr>
        </p:nvSpPr>
        <p:spPr/>
        <p:txBody>
          <a:bodyPr/>
          <a:lstStyle/>
          <a:p>
            <a:fld id="{6E55B427-7555-45A2-AB3E-57DD005FFBF4}" type="slidenum">
              <a:rPr lang="en-US" altLang="en-US" smtClean="0"/>
              <a:pPr/>
              <a:t>16</a:t>
            </a:fld>
            <a:endParaRPr lang="en-US" altLang="en-US"/>
          </a:p>
        </p:txBody>
      </p:sp>
    </p:spTree>
    <p:extLst>
      <p:ext uri="{BB962C8B-B14F-4D97-AF65-F5344CB8AC3E}">
        <p14:creationId xmlns:p14="http://schemas.microsoft.com/office/powerpoint/2010/main" val="34438777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1036717" y="112713"/>
            <a:ext cx="76738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i="0" dirty="0">
                <a:solidFill>
                  <a:schemeClr val="tx2"/>
                </a:solidFill>
                <a:latin typeface="Arial" panose="020B0604020202020204" pitchFamily="34" charset="0"/>
              </a:rPr>
              <a:t>Important </a:t>
            </a:r>
            <a:r>
              <a:rPr lang="en-US" altLang="en-US" sz="3600" i="0" dirty="0" smtClean="0">
                <a:solidFill>
                  <a:schemeClr val="tx2"/>
                </a:solidFill>
                <a:latin typeface="Arial" panose="020B0604020202020204" pitchFamily="34" charset="0"/>
              </a:rPr>
              <a:t>Redevelopment </a:t>
            </a:r>
            <a:r>
              <a:rPr lang="en-US" altLang="en-US" sz="3600" i="0" dirty="0">
                <a:solidFill>
                  <a:schemeClr val="tx2"/>
                </a:solidFill>
                <a:latin typeface="Arial" panose="020B0604020202020204" pitchFamily="34" charset="0"/>
              </a:rPr>
              <a:t>Case Law</a:t>
            </a:r>
          </a:p>
        </p:txBody>
      </p:sp>
      <p:sp>
        <p:nvSpPr>
          <p:cNvPr id="10243" name="Text Box 6"/>
          <p:cNvSpPr txBox="1">
            <a:spLocks noChangeArrowheads="1"/>
          </p:cNvSpPr>
          <p:nvPr/>
        </p:nvSpPr>
        <p:spPr bwMode="auto">
          <a:xfrm>
            <a:off x="152400" y="1431925"/>
            <a:ext cx="8991600" cy="407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endParaRPr lang="en-US" altLang="en-US" sz="1400" dirty="0">
              <a:latin typeface="Arial" panose="020B0604020202020204" pitchFamily="34" charset="0"/>
            </a:endParaRPr>
          </a:p>
          <a:p>
            <a:pPr algn="just" eaLnBrk="1" hangingPunct="1">
              <a:spcBef>
                <a:spcPct val="0"/>
              </a:spcBef>
              <a:buFontTx/>
              <a:buNone/>
            </a:pPr>
            <a:endParaRPr lang="en-US" altLang="en-US" sz="1400" dirty="0">
              <a:latin typeface="Arial" panose="020B0604020202020204" pitchFamily="34" charset="0"/>
            </a:endParaRPr>
          </a:p>
          <a:p>
            <a:pPr algn="just" eaLnBrk="1" hangingPunct="1">
              <a:buNone/>
            </a:pPr>
            <a:r>
              <a:rPr lang="en-US" altLang="en-US" sz="1600" b="1" dirty="0">
                <a:latin typeface="Times New Roman" panose="02020603050405020304" pitchFamily="18" charset="0"/>
                <a:cs typeface="Times New Roman" panose="02020603050405020304" pitchFamily="18" charset="0"/>
              </a:rPr>
              <a:t>Berman v. Parker, 348 U.S. 26 (1954)</a:t>
            </a:r>
          </a:p>
          <a:p>
            <a:pPr algn="just" eaLnBrk="1" hangingPunct="1">
              <a:buNone/>
            </a:pPr>
            <a:r>
              <a:rPr lang="en-US" altLang="en-US" sz="1600" b="1" dirty="0">
                <a:latin typeface="Times New Roman" panose="02020603050405020304" pitchFamily="18" charset="0"/>
                <a:cs typeface="Times New Roman" panose="02020603050405020304" pitchFamily="18" charset="0"/>
              </a:rPr>
              <a:t>	</a:t>
            </a:r>
            <a:r>
              <a:rPr lang="en-US" altLang="en-US" sz="1600" i="0" dirty="0">
                <a:latin typeface="Times New Roman" panose="02020603050405020304" pitchFamily="18" charset="0"/>
                <a:cs typeface="Times New Roman" panose="02020603050405020304" pitchFamily="18" charset="0"/>
              </a:rPr>
              <a:t>1.</a:t>
            </a:r>
            <a:r>
              <a:rPr lang="en-US" altLang="en-US" sz="1600" dirty="0">
                <a:latin typeface="Times New Roman" panose="02020603050405020304" pitchFamily="18" charset="0"/>
                <a:cs typeface="Times New Roman" panose="02020603050405020304" pitchFamily="18" charset="0"/>
              </a:rPr>
              <a:t>	</a:t>
            </a:r>
            <a:r>
              <a:rPr lang="en-US" altLang="en-US" sz="1600" i="0" dirty="0">
                <a:latin typeface="Times New Roman" panose="02020603050405020304" pitchFamily="18" charset="0"/>
                <a:cs typeface="Times New Roman" panose="02020603050405020304" pitchFamily="18" charset="0"/>
              </a:rPr>
              <a:t>Clearing blight is a public purpose</a:t>
            </a:r>
          </a:p>
          <a:p>
            <a:pPr algn="just" eaLnBrk="1" hangingPunct="1">
              <a:buNone/>
            </a:pPr>
            <a:r>
              <a:rPr lang="en-US" altLang="en-US" sz="1600" i="0" dirty="0">
                <a:latin typeface="Times New Roman" panose="02020603050405020304" pitchFamily="18" charset="0"/>
                <a:cs typeface="Times New Roman" panose="02020603050405020304" pitchFamily="18" charset="0"/>
              </a:rPr>
              <a:t>	2.	Determining how blight should be cleared is left to the legislature</a:t>
            </a:r>
          </a:p>
          <a:p>
            <a:pPr algn="just" eaLnBrk="1" hangingPunct="1">
              <a:buNone/>
            </a:pPr>
            <a:r>
              <a:rPr lang="en-US" altLang="en-US" sz="1600" i="0" dirty="0">
                <a:latin typeface="Times New Roman" panose="02020603050405020304" pitchFamily="18" charset="0"/>
                <a:cs typeface="Times New Roman" panose="02020603050405020304" pitchFamily="18" charset="0"/>
              </a:rPr>
              <a:t>	3.	Cases will not be decided on a piecemeal basis</a:t>
            </a:r>
          </a:p>
          <a:p>
            <a:pPr algn="just" eaLnBrk="1" hangingPunct="1"/>
            <a:endParaRPr lang="en-US" altLang="en-US" sz="1600" b="1" dirty="0">
              <a:latin typeface="Times New Roman" panose="02020603050405020304" pitchFamily="18" charset="0"/>
              <a:cs typeface="Times New Roman" panose="02020603050405020304" pitchFamily="18" charset="0"/>
            </a:endParaRPr>
          </a:p>
          <a:p>
            <a:pPr algn="just" eaLnBrk="1" hangingPunct="1">
              <a:buNone/>
            </a:pPr>
            <a:r>
              <a:rPr lang="en-US" altLang="en-US" sz="1600" b="1" dirty="0" err="1">
                <a:latin typeface="Times New Roman" panose="02020603050405020304" pitchFamily="18" charset="0"/>
                <a:cs typeface="Times New Roman" panose="02020603050405020304" pitchFamily="18" charset="0"/>
              </a:rPr>
              <a:t>Kelo</a:t>
            </a:r>
            <a:r>
              <a:rPr lang="en-US" altLang="en-US" sz="1600" b="1" dirty="0">
                <a:latin typeface="Times New Roman" panose="02020603050405020304" pitchFamily="18" charset="0"/>
                <a:cs typeface="Times New Roman" panose="02020603050405020304" pitchFamily="18" charset="0"/>
              </a:rPr>
              <a:t> v. City of New London, 545 U.S. 469 (2005)</a:t>
            </a:r>
          </a:p>
          <a:p>
            <a:pPr algn="just" eaLnBrk="1" hangingPunct="1">
              <a:buNone/>
            </a:pPr>
            <a:r>
              <a:rPr lang="en-US" altLang="en-US" sz="1600" b="1" dirty="0">
                <a:latin typeface="Times New Roman" panose="02020603050405020304" pitchFamily="18" charset="0"/>
                <a:cs typeface="Times New Roman" panose="02020603050405020304" pitchFamily="18" charset="0"/>
              </a:rPr>
              <a:t>	</a:t>
            </a:r>
            <a:r>
              <a:rPr lang="en-US" altLang="en-US" sz="1600" i="0" dirty="0">
                <a:latin typeface="Times New Roman" panose="02020603050405020304" pitchFamily="18" charset="0"/>
                <a:cs typeface="Times New Roman" panose="02020603050405020304" pitchFamily="18" charset="0"/>
              </a:rPr>
              <a:t>1.	Fifth Amendment is satisfied is scope of plan serves a public purpose</a:t>
            </a:r>
          </a:p>
          <a:p>
            <a:pPr algn="just" eaLnBrk="1" hangingPunct="1">
              <a:buNone/>
            </a:pPr>
            <a:r>
              <a:rPr lang="en-US" altLang="en-US" sz="1600" i="0" dirty="0">
                <a:latin typeface="Times New Roman" panose="02020603050405020304" pitchFamily="18" charset="0"/>
                <a:cs typeface="Times New Roman" panose="02020603050405020304" pitchFamily="18" charset="0"/>
              </a:rPr>
              <a:t>	2.	“Public purpose” is defined broadly</a:t>
            </a:r>
          </a:p>
          <a:p>
            <a:pPr algn="just" eaLnBrk="1" hangingPunct="1">
              <a:buNone/>
            </a:pPr>
            <a:r>
              <a:rPr lang="en-US" altLang="en-US" sz="1600" i="0" dirty="0">
                <a:latin typeface="Times New Roman" panose="02020603050405020304" pitchFamily="18" charset="0"/>
                <a:cs typeface="Times New Roman" panose="02020603050405020304" pitchFamily="18" charset="0"/>
              </a:rPr>
              <a:t>	3.	Revitalizing a distressed area to increase jobs and tax </a:t>
            </a:r>
            <a:r>
              <a:rPr lang="en-US" altLang="en-US" sz="1600" i="0" dirty="0" err="1">
                <a:latin typeface="Times New Roman" panose="02020603050405020304" pitchFamily="18" charset="0"/>
                <a:cs typeface="Times New Roman" panose="02020603050405020304" pitchFamily="18" charset="0"/>
              </a:rPr>
              <a:t>ratables</a:t>
            </a:r>
            <a:r>
              <a:rPr lang="en-US" altLang="en-US" sz="1600" i="0" dirty="0">
                <a:latin typeface="Times New Roman" panose="02020603050405020304" pitchFamily="18" charset="0"/>
                <a:cs typeface="Times New Roman" panose="02020603050405020304" pitchFamily="18" charset="0"/>
              </a:rPr>
              <a:t> is a public </a:t>
            </a:r>
            <a:r>
              <a:rPr lang="en-US" altLang="en-US" sz="1600" i="0" dirty="0" smtClean="0">
                <a:latin typeface="Times New Roman" panose="02020603050405020304" pitchFamily="18" charset="0"/>
                <a:cs typeface="Times New Roman" panose="02020603050405020304" pitchFamily="18" charset="0"/>
              </a:rPr>
              <a:t>			purpose</a:t>
            </a:r>
            <a:endParaRPr lang="en-US" altLang="en-US" sz="1600" i="0" dirty="0">
              <a:latin typeface="Times New Roman" panose="02020603050405020304" pitchFamily="18" charset="0"/>
              <a:cs typeface="Times New Roman" panose="02020603050405020304" pitchFamily="18" charset="0"/>
            </a:endParaRPr>
          </a:p>
          <a:p>
            <a:pPr algn="just" eaLnBrk="1" hangingPunct="1">
              <a:spcBef>
                <a:spcPct val="0"/>
              </a:spcBef>
              <a:buFontTx/>
              <a:buNone/>
            </a:pPr>
            <a:endParaRPr lang="en-US" altLang="en-US" sz="1400" dirty="0">
              <a:latin typeface="Arial" panose="020B0604020202020204" pitchFamily="34" charset="0"/>
            </a:endParaRPr>
          </a:p>
          <a:p>
            <a:pPr algn="just" eaLnBrk="1" hangingPunct="1">
              <a:spcBef>
                <a:spcPct val="0"/>
              </a:spcBef>
              <a:buFontTx/>
              <a:buNone/>
            </a:pPr>
            <a:endParaRPr lang="en-US" altLang="en-US" sz="1400" dirty="0">
              <a:latin typeface="Arial" panose="020B0604020202020204" pitchFamily="34" charset="0"/>
            </a:endParaRPr>
          </a:p>
          <a:p>
            <a:pPr algn="just" eaLnBrk="1" hangingPunct="1">
              <a:spcBef>
                <a:spcPct val="0"/>
              </a:spcBef>
              <a:buFontTx/>
              <a:buNone/>
            </a:pPr>
            <a:endParaRPr lang="en-US" altLang="en-US" sz="1400" dirty="0">
              <a:latin typeface="Arial" panose="020B0604020202020204" pitchFamily="34" charset="0"/>
            </a:endParaRPr>
          </a:p>
        </p:txBody>
      </p:sp>
      <p:sp>
        <p:nvSpPr>
          <p:cNvPr id="2" name="Slide Number Placeholder 1"/>
          <p:cNvSpPr>
            <a:spLocks noGrp="1"/>
          </p:cNvSpPr>
          <p:nvPr>
            <p:ph type="sldNum" sz="quarter" idx="12"/>
          </p:nvPr>
        </p:nvSpPr>
        <p:spPr/>
        <p:txBody>
          <a:bodyPr/>
          <a:lstStyle/>
          <a:p>
            <a:fld id="{6E55B427-7555-45A2-AB3E-57DD005FFBF4}" type="slidenum">
              <a:rPr lang="en-US" altLang="en-US" smtClean="0"/>
              <a:pPr/>
              <a:t>17</a:t>
            </a:fld>
            <a:endParaRPr lang="en-US" altLang="en-US"/>
          </a:p>
        </p:txBody>
      </p:sp>
    </p:spTree>
    <p:extLst>
      <p:ext uri="{BB962C8B-B14F-4D97-AF65-F5344CB8AC3E}">
        <p14:creationId xmlns:p14="http://schemas.microsoft.com/office/powerpoint/2010/main" val="314163980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215900" y="112713"/>
            <a:ext cx="84947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i="0" dirty="0">
                <a:solidFill>
                  <a:schemeClr val="tx2"/>
                </a:solidFill>
                <a:latin typeface="Arial" panose="020B0604020202020204" pitchFamily="34" charset="0"/>
              </a:rPr>
              <a:t>Important </a:t>
            </a:r>
            <a:r>
              <a:rPr lang="en-US" altLang="en-US" sz="3600" i="0" dirty="0" err="1">
                <a:solidFill>
                  <a:schemeClr val="tx2"/>
                </a:solidFill>
                <a:latin typeface="Arial" panose="020B0604020202020204" pitchFamily="34" charset="0"/>
              </a:rPr>
              <a:t>N.J.Redevelopment</a:t>
            </a:r>
            <a:r>
              <a:rPr lang="en-US" altLang="en-US" sz="3600" i="0" dirty="0">
                <a:solidFill>
                  <a:schemeClr val="tx2"/>
                </a:solidFill>
                <a:latin typeface="Arial" panose="020B0604020202020204" pitchFamily="34" charset="0"/>
              </a:rPr>
              <a:t> Case Law</a:t>
            </a:r>
          </a:p>
        </p:txBody>
      </p:sp>
      <p:sp>
        <p:nvSpPr>
          <p:cNvPr id="10243" name="Text Box 6"/>
          <p:cNvSpPr txBox="1">
            <a:spLocks noChangeArrowheads="1"/>
          </p:cNvSpPr>
          <p:nvPr/>
        </p:nvSpPr>
        <p:spPr bwMode="auto">
          <a:xfrm>
            <a:off x="152400" y="1431925"/>
            <a:ext cx="899160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endParaRPr lang="en-US" altLang="en-US" sz="1400" dirty="0">
              <a:latin typeface="Arial" panose="020B0604020202020204" pitchFamily="34" charset="0"/>
            </a:endParaRPr>
          </a:p>
          <a:p>
            <a:pPr algn="just" eaLnBrk="1" hangingPunct="1">
              <a:spcBef>
                <a:spcPct val="0"/>
              </a:spcBef>
              <a:buFontTx/>
              <a:buNone/>
            </a:pPr>
            <a:r>
              <a:rPr lang="en-US" altLang="en-US" sz="2000" i="1" dirty="0">
                <a:latin typeface="Times New Roman" panose="02020603050405020304" pitchFamily="18" charset="0"/>
                <a:cs typeface="Times New Roman" panose="02020603050405020304" pitchFamily="18" charset="0"/>
              </a:rPr>
              <a:t>Gallenthin Realty v. Paulsboro</a:t>
            </a:r>
            <a:r>
              <a:rPr lang="en-US" altLang="en-US" sz="2000" dirty="0">
                <a:latin typeface="Times New Roman" panose="02020603050405020304" pitchFamily="18" charset="0"/>
                <a:cs typeface="Times New Roman" panose="02020603050405020304" pitchFamily="18" charset="0"/>
              </a:rPr>
              <a:t>, 191 N.J. 344 (</a:t>
            </a:r>
            <a:r>
              <a:rPr lang="en-US" altLang="en-US" sz="2000" dirty="0" smtClean="0">
                <a:latin typeface="Times New Roman" panose="02020603050405020304" pitchFamily="18" charset="0"/>
                <a:cs typeface="Times New Roman" panose="02020603050405020304" pitchFamily="18" charset="0"/>
              </a:rPr>
              <a:t>2007)</a:t>
            </a:r>
          </a:p>
          <a:p>
            <a:pPr algn="just" eaLnBrk="1" hangingPunct="1">
              <a:spcBef>
                <a:spcPct val="0"/>
              </a:spcBef>
              <a:buFontTx/>
              <a:buNone/>
            </a:pPr>
            <a:endParaRPr lang="en-US" altLang="en-US" sz="2000" i="0" dirty="0">
              <a:latin typeface="Times New Roman" panose="02020603050405020304" pitchFamily="18" charset="0"/>
              <a:cs typeface="Times New Roman" panose="02020603050405020304" pitchFamily="18" charset="0"/>
            </a:endParaRPr>
          </a:p>
          <a:p>
            <a:pPr marL="285750" indent="-285750" algn="just" eaLnBrk="1" hangingPunct="1">
              <a:spcBef>
                <a:spcPct val="0"/>
              </a:spcBef>
            </a:pPr>
            <a:r>
              <a:rPr lang="en-US" altLang="en-US" sz="2000" i="0" dirty="0" smtClean="0">
                <a:latin typeface="Times New Roman" panose="02020603050405020304" pitchFamily="18" charset="0"/>
                <a:cs typeface="Times New Roman" panose="02020603050405020304" pitchFamily="18" charset="0"/>
              </a:rPr>
              <a:t>67 acre vacant tract of land across Delaware River from Philadelphia Airport</a:t>
            </a:r>
          </a:p>
          <a:p>
            <a:pPr marL="285750" indent="-285750" algn="just" eaLnBrk="1" hangingPunct="1">
              <a:spcBef>
                <a:spcPct val="0"/>
              </a:spcBef>
            </a:pPr>
            <a:r>
              <a:rPr lang="en-US" altLang="en-US" sz="2000" i="0" dirty="0" smtClean="0">
                <a:latin typeface="Times New Roman" panose="02020603050405020304" pitchFamily="18" charset="0"/>
                <a:cs typeface="Times New Roman" panose="02020603050405020304" pitchFamily="18" charset="0"/>
              </a:rPr>
              <a:t>Involved </a:t>
            </a:r>
            <a:r>
              <a:rPr lang="en-US" altLang="en-US" sz="2000" dirty="0" smtClean="0">
                <a:latin typeface="Times New Roman" panose="02020603050405020304" pitchFamily="18" charset="0"/>
                <a:cs typeface="Times New Roman" panose="02020603050405020304" pitchFamily="18" charset="0"/>
              </a:rPr>
              <a:t>NJSA</a:t>
            </a:r>
            <a:r>
              <a:rPr lang="en-US" altLang="en-US" sz="2000" i="0" dirty="0" smtClean="0">
                <a:latin typeface="Times New Roman" panose="02020603050405020304" pitchFamily="18" charset="0"/>
                <a:cs typeface="Times New Roman" panose="02020603050405020304" pitchFamily="18" charset="0"/>
              </a:rPr>
              <a:t> 40A:12A-5 (e)</a:t>
            </a:r>
          </a:p>
          <a:p>
            <a:pPr marL="285750" indent="-285750" algn="just" eaLnBrk="1" hangingPunct="1">
              <a:spcBef>
                <a:spcPct val="0"/>
              </a:spcBef>
            </a:pPr>
            <a:r>
              <a:rPr lang="en-US" altLang="en-US" sz="2000" i="0" dirty="0" smtClean="0">
                <a:latin typeface="Times New Roman" panose="02020603050405020304" pitchFamily="18" charset="0"/>
                <a:cs typeface="Times New Roman" panose="02020603050405020304" pitchFamily="18" charset="0"/>
              </a:rPr>
              <a:t>Mere </a:t>
            </a:r>
            <a:r>
              <a:rPr lang="en-US" altLang="en-US" sz="2000" i="0" dirty="0">
                <a:latin typeface="Times New Roman" panose="02020603050405020304" pitchFamily="18" charset="0"/>
                <a:cs typeface="Times New Roman" panose="02020603050405020304" pitchFamily="18" charset="0"/>
              </a:rPr>
              <a:t>underutilization of a property will not satisfy the definition of blight under the </a:t>
            </a:r>
            <a:r>
              <a:rPr lang="en-US" altLang="en-US" sz="2000" i="0" dirty="0" smtClean="0">
                <a:latin typeface="Times New Roman" panose="02020603050405020304" pitchFamily="18" charset="0"/>
                <a:cs typeface="Times New Roman" panose="02020603050405020304" pitchFamily="18" charset="0"/>
              </a:rPr>
              <a:t>Local</a:t>
            </a:r>
            <a:r>
              <a:rPr lang="en-US" altLang="en-US" sz="2000" i="0" dirty="0">
                <a:latin typeface="Times New Roman" panose="02020603050405020304" pitchFamily="18" charset="0"/>
                <a:cs typeface="Times New Roman" panose="02020603050405020304" pitchFamily="18" charset="0"/>
              </a:rPr>
              <a:t>	Redevelopment and Housing Law (</a:t>
            </a:r>
            <a:r>
              <a:rPr lang="en-US" altLang="en-US" sz="2000" i="0" dirty="0" smtClean="0">
                <a:latin typeface="Times New Roman" panose="02020603050405020304" pitchFamily="18" charset="0"/>
                <a:cs typeface="Times New Roman" panose="02020603050405020304" pitchFamily="18" charset="0"/>
              </a:rPr>
              <a:t>LRHL)</a:t>
            </a:r>
          </a:p>
          <a:p>
            <a:pPr marL="285750" indent="-285750" algn="just" eaLnBrk="1" hangingPunct="1">
              <a:spcBef>
                <a:spcPct val="0"/>
              </a:spcBef>
            </a:pPr>
            <a:r>
              <a:rPr lang="en-US" altLang="en-US" sz="2000" i="0" dirty="0" smtClean="0">
                <a:latin typeface="Times New Roman" panose="02020603050405020304" pitchFamily="18" charset="0"/>
                <a:cs typeface="Times New Roman" panose="02020603050405020304" pitchFamily="18" charset="0"/>
              </a:rPr>
              <a:t>Blight </a:t>
            </a:r>
            <a:r>
              <a:rPr lang="en-US" altLang="en-US" sz="2000" i="0" dirty="0">
                <a:latin typeface="Times New Roman" panose="02020603050405020304" pitchFamily="18" charset="0"/>
                <a:cs typeface="Times New Roman" panose="02020603050405020304" pitchFamily="18" charset="0"/>
              </a:rPr>
              <a:t>must be based on the common sense understanding of the term</a:t>
            </a:r>
          </a:p>
          <a:p>
            <a:pPr algn="just" eaLnBrk="1" hangingPunct="1">
              <a:spcBef>
                <a:spcPct val="0"/>
              </a:spcBef>
              <a:buFontTx/>
              <a:buNone/>
            </a:pPr>
            <a:endParaRPr lang="en-US" altLang="en-US" sz="2000" dirty="0">
              <a:latin typeface="Times New Roman" panose="02020603050405020304" pitchFamily="18" charset="0"/>
              <a:cs typeface="Times New Roman" panose="02020603050405020304" pitchFamily="18" charset="0"/>
            </a:endParaRPr>
          </a:p>
          <a:p>
            <a:pPr algn="just" eaLnBrk="1" hangingPunct="1">
              <a:spcBef>
                <a:spcPct val="0"/>
              </a:spcBef>
              <a:buFontTx/>
              <a:buNone/>
            </a:pPr>
            <a:endParaRPr lang="en-US" altLang="en-US" sz="2000" dirty="0">
              <a:latin typeface="Times New Roman" panose="02020603050405020304" pitchFamily="18" charset="0"/>
              <a:cs typeface="Times New Roman" panose="02020603050405020304" pitchFamily="18" charset="0"/>
            </a:endParaRPr>
          </a:p>
          <a:p>
            <a:pPr algn="just" eaLnBrk="1" hangingPunct="1">
              <a:spcBef>
                <a:spcPct val="0"/>
              </a:spcBef>
              <a:buFontTx/>
              <a:buNone/>
            </a:pPr>
            <a:endParaRPr lang="en-US" altLang="en-US" sz="2000" dirty="0">
              <a:latin typeface="Times New Roman" panose="02020603050405020304" pitchFamily="18" charset="0"/>
              <a:cs typeface="Times New Roman" panose="02020603050405020304" pitchFamily="18" charset="0"/>
            </a:endParaRPr>
          </a:p>
          <a:p>
            <a:pPr algn="just" eaLnBrk="1" hangingPunct="1">
              <a:spcBef>
                <a:spcPct val="0"/>
              </a:spcBef>
              <a:buFontTx/>
              <a:buNone/>
            </a:pPr>
            <a:endParaRPr lang="en-US" altLang="en-US" sz="1400" dirty="0">
              <a:latin typeface="Arial" panose="020B0604020202020204" pitchFamily="34" charset="0"/>
            </a:endParaRPr>
          </a:p>
          <a:p>
            <a:pPr algn="just" eaLnBrk="1" hangingPunct="1">
              <a:spcBef>
                <a:spcPct val="0"/>
              </a:spcBef>
              <a:buFontTx/>
              <a:buNone/>
            </a:pPr>
            <a:endParaRPr lang="en-US" altLang="en-US" sz="1400" dirty="0">
              <a:latin typeface="Arial" panose="020B0604020202020204" pitchFamily="34" charset="0"/>
            </a:endParaRPr>
          </a:p>
        </p:txBody>
      </p:sp>
      <p:sp>
        <p:nvSpPr>
          <p:cNvPr id="2" name="Slide Number Placeholder 1"/>
          <p:cNvSpPr>
            <a:spLocks noGrp="1"/>
          </p:cNvSpPr>
          <p:nvPr>
            <p:ph type="sldNum" sz="quarter" idx="12"/>
          </p:nvPr>
        </p:nvSpPr>
        <p:spPr/>
        <p:txBody>
          <a:bodyPr/>
          <a:lstStyle/>
          <a:p>
            <a:fld id="{6E55B427-7555-45A2-AB3E-57DD005FFBF4}" type="slidenum">
              <a:rPr lang="en-US" altLang="en-US" smtClean="0"/>
              <a:pPr/>
              <a:t>18</a:t>
            </a:fld>
            <a:endParaRPr lang="en-US" altLang="en-US"/>
          </a:p>
        </p:txBody>
      </p:sp>
    </p:spTree>
    <p:extLst>
      <p:ext uri="{BB962C8B-B14F-4D97-AF65-F5344CB8AC3E}">
        <p14:creationId xmlns:p14="http://schemas.microsoft.com/office/powerpoint/2010/main" val="42263843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1905000" y="140984"/>
            <a:ext cx="5006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3600" i="0" dirty="0" smtClean="0">
                <a:solidFill>
                  <a:schemeClr val="tx2"/>
                </a:solidFill>
                <a:latin typeface="Arial" panose="020B0604020202020204" pitchFamily="34" charset="0"/>
              </a:rPr>
              <a:t>The Gallenthin property</a:t>
            </a:r>
            <a:endParaRPr lang="en-US" altLang="en-US" sz="3600" i="0" dirty="0">
              <a:solidFill>
                <a:schemeClr val="tx2"/>
              </a:solidFill>
              <a:latin typeface="Arial" panose="020B0604020202020204" pitchFamily="34" charset="0"/>
            </a:endParaRPr>
          </a:p>
        </p:txBody>
      </p:sp>
      <p:sp>
        <p:nvSpPr>
          <p:cNvPr id="10243" name="Text Box 6"/>
          <p:cNvSpPr txBox="1">
            <a:spLocks noChangeArrowheads="1"/>
          </p:cNvSpPr>
          <p:nvPr/>
        </p:nvSpPr>
        <p:spPr bwMode="auto">
          <a:xfrm>
            <a:off x="152400" y="1431925"/>
            <a:ext cx="8991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endParaRPr lang="en-US" altLang="en-US" sz="1400" dirty="0">
              <a:latin typeface="Arial" panose="020B0604020202020204" pitchFamily="34" charset="0"/>
            </a:endParaRPr>
          </a:p>
          <a:p>
            <a:pPr algn="just" eaLnBrk="1" hangingPunct="1">
              <a:spcBef>
                <a:spcPct val="0"/>
              </a:spcBef>
              <a:buFontTx/>
              <a:buNone/>
            </a:pPr>
            <a:endParaRPr lang="en-US" altLang="en-US" sz="1400" dirty="0">
              <a:latin typeface="Arial" panose="020B0604020202020204" pitchFamily="34" charset="0"/>
            </a:endParaRPr>
          </a:p>
          <a:p>
            <a:pPr algn="just" eaLnBrk="1" hangingPunct="1">
              <a:spcBef>
                <a:spcPct val="0"/>
              </a:spcBef>
              <a:buFontTx/>
              <a:buNone/>
            </a:pPr>
            <a:endParaRPr lang="en-US" altLang="en-US" sz="1400" dirty="0">
              <a:latin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992" y="787315"/>
            <a:ext cx="7892408" cy="5308685"/>
          </a:xfrm>
          <a:prstGeom prst="rect">
            <a:avLst/>
          </a:prstGeom>
        </p:spPr>
      </p:pic>
      <p:sp>
        <p:nvSpPr>
          <p:cNvPr id="3" name="Slide Number Placeholder 2"/>
          <p:cNvSpPr>
            <a:spLocks noGrp="1"/>
          </p:cNvSpPr>
          <p:nvPr>
            <p:ph type="sldNum" sz="quarter" idx="12"/>
          </p:nvPr>
        </p:nvSpPr>
        <p:spPr/>
        <p:txBody>
          <a:bodyPr/>
          <a:lstStyle/>
          <a:p>
            <a:fld id="{6E55B427-7555-45A2-AB3E-57DD005FFBF4}" type="slidenum">
              <a:rPr lang="en-US" altLang="en-US" smtClean="0"/>
              <a:pPr/>
              <a:t>19</a:t>
            </a:fld>
            <a:endParaRPr lang="en-US" altLang="en-US"/>
          </a:p>
        </p:txBody>
      </p:sp>
    </p:spTree>
    <p:extLst>
      <p:ext uri="{BB962C8B-B14F-4D97-AF65-F5344CB8AC3E}">
        <p14:creationId xmlns:p14="http://schemas.microsoft.com/office/powerpoint/2010/main" val="281556716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28650" y="365127"/>
            <a:ext cx="7886700" cy="701674"/>
          </a:xfrm>
        </p:spPr>
        <p:txBody>
          <a:bodyPr/>
          <a:lstStyle/>
          <a:p>
            <a:pPr eaLnBrk="1" hangingPunct="1"/>
            <a:r>
              <a:rPr lang="en-US" altLang="en-US" b="1" dirty="0" smtClean="0">
                <a:solidFill>
                  <a:srgbClr val="7B9899"/>
                </a:solidFill>
              </a:rPr>
              <a:t>The Panel</a:t>
            </a:r>
          </a:p>
        </p:txBody>
      </p:sp>
      <p:sp>
        <p:nvSpPr>
          <p:cNvPr id="16388" name="Rectangle 3"/>
          <p:cNvSpPr>
            <a:spLocks noGrp="1" noChangeArrowheads="1"/>
          </p:cNvSpPr>
          <p:nvPr>
            <p:ph idx="1"/>
          </p:nvPr>
        </p:nvSpPr>
        <p:spPr/>
        <p:txBody>
          <a:bodyPr/>
          <a:lstStyle/>
          <a:p>
            <a:pPr algn="ctr" eaLnBrk="1" hangingPunct="1">
              <a:lnSpc>
                <a:spcPct val="80000"/>
              </a:lnSpc>
              <a:buFont typeface="Wingdings 2" panose="05020102010507070707" pitchFamily="18" charset="2"/>
              <a:buNone/>
            </a:pPr>
            <a:endParaRPr lang="en-US" altLang="en-US" sz="2200" smtClean="0"/>
          </a:p>
          <a:p>
            <a:pPr algn="ctr" eaLnBrk="1" hangingPunct="1">
              <a:lnSpc>
                <a:spcPct val="80000"/>
              </a:lnSpc>
              <a:buFont typeface="Wingdings 2" panose="05020102010507070707" pitchFamily="18" charset="2"/>
              <a:buNone/>
            </a:pPr>
            <a:r>
              <a:rPr lang="en-US" altLang="en-US" sz="2200" smtClean="0"/>
              <a:t>					</a:t>
            </a:r>
          </a:p>
          <a:p>
            <a:pPr algn="ctr" eaLnBrk="1" hangingPunct="1">
              <a:lnSpc>
                <a:spcPct val="80000"/>
              </a:lnSpc>
              <a:buFont typeface="Wingdings 2" panose="05020102010507070707" pitchFamily="18" charset="2"/>
              <a:buNone/>
            </a:pPr>
            <a:endParaRPr lang="en-US" altLang="en-US" sz="1800" smtClean="0"/>
          </a:p>
          <a:p>
            <a:pPr algn="ctr" eaLnBrk="1" hangingPunct="1">
              <a:lnSpc>
                <a:spcPct val="80000"/>
              </a:lnSpc>
              <a:buFontTx/>
              <a:buNone/>
            </a:pPr>
            <a:endParaRPr lang="en-US" altLang="en-US" sz="2200" smtClean="0"/>
          </a:p>
          <a:p>
            <a:pPr algn="ctr" eaLnBrk="1" hangingPunct="1">
              <a:lnSpc>
                <a:spcPct val="80000"/>
              </a:lnSpc>
              <a:buFontTx/>
              <a:buNone/>
            </a:pPr>
            <a:endParaRPr lang="en-US" altLang="en-US" sz="2200" smtClean="0"/>
          </a:p>
          <a:p>
            <a:pPr algn="ctr" eaLnBrk="1" hangingPunct="1">
              <a:lnSpc>
                <a:spcPct val="80000"/>
              </a:lnSpc>
              <a:buFontTx/>
              <a:buNone/>
            </a:pPr>
            <a:endParaRPr lang="en-US" altLang="en-US" sz="2200" smtClean="0"/>
          </a:p>
          <a:p>
            <a:pPr algn="ctr" eaLnBrk="1" hangingPunct="1">
              <a:lnSpc>
                <a:spcPct val="80000"/>
              </a:lnSpc>
              <a:buFontTx/>
              <a:buNone/>
            </a:pPr>
            <a:endParaRPr lang="en-US" altLang="en-US" sz="1800" smtClean="0"/>
          </a:p>
          <a:p>
            <a:pPr algn="ctr" eaLnBrk="1" hangingPunct="1">
              <a:lnSpc>
                <a:spcPct val="80000"/>
              </a:lnSpc>
              <a:buFontTx/>
              <a:buNone/>
            </a:pPr>
            <a:endParaRPr lang="en-US" altLang="en-US" sz="1800" smtClean="0"/>
          </a:p>
          <a:p>
            <a:pPr eaLnBrk="1" hangingPunct="1">
              <a:lnSpc>
                <a:spcPct val="80000"/>
              </a:lnSpc>
            </a:pPr>
            <a:endParaRPr lang="en-US" altLang="en-US" sz="1800" smtClean="0">
              <a:latin typeface="Times New Roman" panose="02020603050405020304" pitchFamily="18" charset="0"/>
              <a:cs typeface="Times New Roman" panose="02020603050405020304" pitchFamily="18" charset="0"/>
            </a:endParaRPr>
          </a:p>
          <a:p>
            <a:pPr eaLnBrk="1" hangingPunct="1">
              <a:lnSpc>
                <a:spcPct val="80000"/>
              </a:lnSpc>
            </a:pPr>
            <a:endParaRPr lang="en-US" altLang="en-US" sz="1800" smtClean="0">
              <a:latin typeface="Times New Roman" panose="02020603050405020304" pitchFamily="18" charset="0"/>
              <a:cs typeface="Times New Roman" panose="02020603050405020304" pitchFamily="18" charset="0"/>
            </a:endParaRPr>
          </a:p>
          <a:p>
            <a:pPr eaLnBrk="1" hangingPunct="1">
              <a:lnSpc>
                <a:spcPct val="80000"/>
              </a:lnSpc>
            </a:pPr>
            <a:endParaRPr lang="en-US" altLang="en-US" sz="1800" smtClean="0">
              <a:latin typeface="Times New Roman" panose="02020603050405020304" pitchFamily="18" charset="0"/>
              <a:cs typeface="Times New Roman" panose="02020603050405020304" pitchFamily="18" charset="0"/>
            </a:endParaRPr>
          </a:p>
        </p:txBody>
      </p:sp>
      <p:sp>
        <p:nvSpPr>
          <p:cNvPr id="5" name="Slide Number Placeholder 5"/>
          <p:cNvSpPr>
            <a:spLocks noGrp="1"/>
          </p:cNvSpPr>
          <p:nvPr>
            <p:ph type="sldNum" sz="quarter" idx="12"/>
          </p:nvPr>
        </p:nvSpPr>
        <p:spPr/>
        <p:txBody>
          <a:bodyPr/>
          <a:lstStyle>
            <a:lvl1pPr>
              <a:defRPr kumimoji="1" sz="4400" i="1">
                <a:solidFill>
                  <a:schemeClr val="tx2"/>
                </a:solidFill>
                <a:latin typeface="Times New Roman" panose="02020603050405020304" pitchFamily="18" charset="0"/>
              </a:defRPr>
            </a:lvl1pPr>
            <a:lvl2pPr marL="742950" indent="-285750">
              <a:defRPr kumimoji="1" sz="4400" i="1">
                <a:solidFill>
                  <a:schemeClr val="tx2"/>
                </a:solidFill>
                <a:latin typeface="Times New Roman" panose="02020603050405020304" pitchFamily="18" charset="0"/>
              </a:defRPr>
            </a:lvl2pPr>
            <a:lvl3pPr marL="1143000" indent="-228600">
              <a:defRPr kumimoji="1" sz="4400" i="1">
                <a:solidFill>
                  <a:schemeClr val="tx2"/>
                </a:solidFill>
                <a:latin typeface="Times New Roman" panose="02020603050405020304" pitchFamily="18" charset="0"/>
              </a:defRPr>
            </a:lvl3pPr>
            <a:lvl4pPr marL="1600200" indent="-228600">
              <a:defRPr kumimoji="1" sz="4400" i="1">
                <a:solidFill>
                  <a:schemeClr val="tx2"/>
                </a:solidFill>
                <a:latin typeface="Times New Roman" panose="02020603050405020304" pitchFamily="18" charset="0"/>
              </a:defRPr>
            </a:lvl4pPr>
            <a:lvl5pPr marL="2057400" indent="-228600">
              <a:defRPr kumimoji="1" sz="4400" i="1">
                <a:solidFill>
                  <a:schemeClr val="tx2"/>
                </a:solidFill>
                <a:latin typeface="Times New Roman" panose="02020603050405020304" pitchFamily="18" charset="0"/>
              </a:defRPr>
            </a:lvl5pPr>
            <a:lvl6pPr marL="2514600" indent="-228600" algn="r" eaLnBrk="0" fontAlgn="base" hangingPunct="0">
              <a:spcBef>
                <a:spcPct val="0"/>
              </a:spcBef>
              <a:spcAft>
                <a:spcPct val="0"/>
              </a:spcAft>
              <a:defRPr kumimoji="1" sz="4400" i="1">
                <a:solidFill>
                  <a:schemeClr val="tx2"/>
                </a:solidFill>
                <a:latin typeface="Times New Roman" panose="02020603050405020304" pitchFamily="18" charset="0"/>
              </a:defRPr>
            </a:lvl6pPr>
            <a:lvl7pPr marL="2971800" indent="-228600" algn="r" eaLnBrk="0" fontAlgn="base" hangingPunct="0">
              <a:spcBef>
                <a:spcPct val="0"/>
              </a:spcBef>
              <a:spcAft>
                <a:spcPct val="0"/>
              </a:spcAft>
              <a:defRPr kumimoji="1" sz="4400" i="1">
                <a:solidFill>
                  <a:schemeClr val="tx2"/>
                </a:solidFill>
                <a:latin typeface="Times New Roman" panose="02020603050405020304" pitchFamily="18" charset="0"/>
              </a:defRPr>
            </a:lvl7pPr>
            <a:lvl8pPr marL="3429000" indent="-228600" algn="r" eaLnBrk="0" fontAlgn="base" hangingPunct="0">
              <a:spcBef>
                <a:spcPct val="0"/>
              </a:spcBef>
              <a:spcAft>
                <a:spcPct val="0"/>
              </a:spcAft>
              <a:defRPr kumimoji="1" sz="4400" i="1">
                <a:solidFill>
                  <a:schemeClr val="tx2"/>
                </a:solidFill>
                <a:latin typeface="Times New Roman" panose="02020603050405020304" pitchFamily="18" charset="0"/>
              </a:defRPr>
            </a:lvl8pPr>
            <a:lvl9pPr marL="3886200" indent="-228600" algn="r" eaLnBrk="0" fontAlgn="base" hangingPunct="0">
              <a:spcBef>
                <a:spcPct val="0"/>
              </a:spcBef>
              <a:spcAft>
                <a:spcPct val="0"/>
              </a:spcAft>
              <a:defRPr kumimoji="1" sz="4400" i="1">
                <a:solidFill>
                  <a:schemeClr val="tx2"/>
                </a:solidFill>
                <a:latin typeface="Times New Roman" panose="02020603050405020304" pitchFamily="18" charset="0"/>
              </a:defRPr>
            </a:lvl9pPr>
          </a:lstStyle>
          <a:p>
            <a:fld id="{E987238E-DB12-4074-8833-F1CA435B2A5A}" type="slidenum">
              <a:rPr kumimoji="0" lang="en-US" altLang="en-US" sz="1600">
                <a:solidFill>
                  <a:srgbClr val="7B9899"/>
                </a:solidFill>
              </a:rPr>
              <a:pPr/>
              <a:t>2</a:t>
            </a:fld>
            <a:endParaRPr kumimoji="0" lang="en-US" altLang="en-US" sz="1600">
              <a:solidFill>
                <a:srgbClr val="7B9899"/>
              </a:solidFill>
            </a:endParaRPr>
          </a:p>
        </p:txBody>
      </p:sp>
      <p:sp>
        <p:nvSpPr>
          <p:cNvPr id="16389" name="TextBox 6"/>
          <p:cNvSpPr txBox="1">
            <a:spLocks noChangeArrowheads="1"/>
          </p:cNvSpPr>
          <p:nvPr/>
        </p:nvSpPr>
        <p:spPr bwMode="auto">
          <a:xfrm>
            <a:off x="2514600" y="1293813"/>
            <a:ext cx="5715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400" i="1">
                <a:solidFill>
                  <a:schemeClr val="tx2"/>
                </a:solidFill>
                <a:latin typeface="Times New Roman" panose="02020603050405020304" pitchFamily="18" charset="0"/>
              </a:defRPr>
            </a:lvl1pPr>
            <a:lvl2pPr marL="742950" indent="-285750">
              <a:defRPr kumimoji="1" sz="4400" i="1">
                <a:solidFill>
                  <a:schemeClr val="tx2"/>
                </a:solidFill>
                <a:latin typeface="Times New Roman" panose="02020603050405020304" pitchFamily="18" charset="0"/>
              </a:defRPr>
            </a:lvl2pPr>
            <a:lvl3pPr marL="1143000" indent="-228600">
              <a:defRPr kumimoji="1" sz="4400" i="1">
                <a:solidFill>
                  <a:schemeClr val="tx2"/>
                </a:solidFill>
                <a:latin typeface="Times New Roman" panose="02020603050405020304" pitchFamily="18" charset="0"/>
              </a:defRPr>
            </a:lvl3pPr>
            <a:lvl4pPr marL="1600200" indent="-228600">
              <a:defRPr kumimoji="1" sz="4400" i="1">
                <a:solidFill>
                  <a:schemeClr val="tx2"/>
                </a:solidFill>
                <a:latin typeface="Times New Roman" panose="02020603050405020304" pitchFamily="18" charset="0"/>
              </a:defRPr>
            </a:lvl4pPr>
            <a:lvl5pPr marL="2057400" indent="-228600">
              <a:defRPr kumimoji="1" sz="4400" i="1">
                <a:solidFill>
                  <a:schemeClr val="tx2"/>
                </a:solidFill>
                <a:latin typeface="Times New Roman" panose="02020603050405020304" pitchFamily="18" charset="0"/>
              </a:defRPr>
            </a:lvl5pPr>
            <a:lvl6pPr marL="2514600" indent="-228600" algn="r" eaLnBrk="0" fontAlgn="base" hangingPunct="0">
              <a:spcBef>
                <a:spcPct val="0"/>
              </a:spcBef>
              <a:spcAft>
                <a:spcPct val="0"/>
              </a:spcAft>
              <a:defRPr kumimoji="1" sz="4400" i="1">
                <a:solidFill>
                  <a:schemeClr val="tx2"/>
                </a:solidFill>
                <a:latin typeface="Times New Roman" panose="02020603050405020304" pitchFamily="18" charset="0"/>
              </a:defRPr>
            </a:lvl6pPr>
            <a:lvl7pPr marL="2971800" indent="-228600" algn="r" eaLnBrk="0" fontAlgn="base" hangingPunct="0">
              <a:spcBef>
                <a:spcPct val="0"/>
              </a:spcBef>
              <a:spcAft>
                <a:spcPct val="0"/>
              </a:spcAft>
              <a:defRPr kumimoji="1" sz="4400" i="1">
                <a:solidFill>
                  <a:schemeClr val="tx2"/>
                </a:solidFill>
                <a:latin typeface="Times New Roman" panose="02020603050405020304" pitchFamily="18" charset="0"/>
              </a:defRPr>
            </a:lvl7pPr>
            <a:lvl8pPr marL="3429000" indent="-228600" algn="r" eaLnBrk="0" fontAlgn="base" hangingPunct="0">
              <a:spcBef>
                <a:spcPct val="0"/>
              </a:spcBef>
              <a:spcAft>
                <a:spcPct val="0"/>
              </a:spcAft>
              <a:defRPr kumimoji="1" sz="4400" i="1">
                <a:solidFill>
                  <a:schemeClr val="tx2"/>
                </a:solidFill>
                <a:latin typeface="Times New Roman" panose="02020603050405020304" pitchFamily="18" charset="0"/>
              </a:defRPr>
            </a:lvl8pPr>
            <a:lvl9pPr marL="3886200" indent="-228600" algn="r" eaLnBrk="0" fontAlgn="base" hangingPunct="0">
              <a:spcBef>
                <a:spcPct val="0"/>
              </a:spcBef>
              <a:spcAft>
                <a:spcPct val="0"/>
              </a:spcAft>
              <a:defRPr kumimoji="1" sz="4400" i="1">
                <a:solidFill>
                  <a:schemeClr val="tx2"/>
                </a:solidFill>
                <a:latin typeface="Times New Roman" panose="02020603050405020304" pitchFamily="18" charset="0"/>
              </a:defRPr>
            </a:lvl9pPr>
          </a:lstStyle>
          <a:p>
            <a:pPr algn="l"/>
            <a:r>
              <a:rPr lang="en-US" altLang="en-US" sz="2400" i="0" dirty="0">
                <a:solidFill>
                  <a:schemeClr val="tx1"/>
                </a:solidFill>
              </a:rPr>
              <a:t>Anne S. Babineau, Esq. , CRE</a:t>
            </a:r>
          </a:p>
          <a:p>
            <a:pPr algn="l"/>
            <a:r>
              <a:rPr lang="en-US" altLang="en-US" sz="1800" i="0" dirty="0" smtClean="0">
                <a:solidFill>
                  <a:schemeClr val="tx1"/>
                </a:solidFill>
                <a:hlinkClick r:id="rId3"/>
              </a:rPr>
              <a:t>ababineau@wilentz.com</a:t>
            </a:r>
            <a:endParaRPr lang="en-US" altLang="en-US" sz="1800" i="0" dirty="0" smtClean="0">
              <a:solidFill>
                <a:schemeClr val="tx1"/>
              </a:solidFill>
            </a:endParaRPr>
          </a:p>
          <a:p>
            <a:pPr algn="l"/>
            <a:r>
              <a:rPr lang="en-US" altLang="en-US" sz="1800" i="0" dirty="0" smtClean="0">
                <a:solidFill>
                  <a:schemeClr val="tx1"/>
                </a:solidFill>
                <a:hlinkClick r:id="rId4"/>
              </a:rPr>
              <a:t>www.wilentz.com</a:t>
            </a:r>
            <a:endParaRPr lang="en-US" altLang="en-US" sz="1800" i="0" dirty="0" smtClean="0">
              <a:solidFill>
                <a:schemeClr val="tx1"/>
              </a:solidFill>
            </a:endParaRPr>
          </a:p>
          <a:p>
            <a:pPr algn="l"/>
            <a:endParaRPr lang="en-US" altLang="en-US" sz="1800" i="0" dirty="0">
              <a:solidFill>
                <a:schemeClr val="tx1"/>
              </a:solidFill>
            </a:endParaRPr>
          </a:p>
          <a:p>
            <a:pPr algn="l"/>
            <a:endParaRPr lang="en-US" altLang="en-US" sz="1800" i="0" dirty="0">
              <a:solidFill>
                <a:schemeClr val="tx1"/>
              </a:solidFill>
            </a:endParaRPr>
          </a:p>
        </p:txBody>
      </p:sp>
      <p:pic>
        <p:nvPicPr>
          <p:cNvPr id="16390" name="Picture 5" descr="Babineau.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8650" y="1243013"/>
            <a:ext cx="1524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Box 6"/>
          <p:cNvSpPr txBox="1">
            <a:spLocks noChangeArrowheads="1"/>
          </p:cNvSpPr>
          <p:nvPr/>
        </p:nvSpPr>
        <p:spPr bwMode="auto">
          <a:xfrm>
            <a:off x="2528711" y="2277519"/>
            <a:ext cx="5257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400" i="1">
                <a:solidFill>
                  <a:schemeClr val="tx2"/>
                </a:solidFill>
                <a:latin typeface="Times New Roman" panose="02020603050405020304" pitchFamily="18" charset="0"/>
              </a:defRPr>
            </a:lvl1pPr>
            <a:lvl2pPr marL="742950" indent="-285750">
              <a:defRPr kumimoji="1" sz="4400" i="1">
                <a:solidFill>
                  <a:schemeClr val="tx2"/>
                </a:solidFill>
                <a:latin typeface="Times New Roman" panose="02020603050405020304" pitchFamily="18" charset="0"/>
              </a:defRPr>
            </a:lvl2pPr>
            <a:lvl3pPr marL="1143000" indent="-228600">
              <a:defRPr kumimoji="1" sz="4400" i="1">
                <a:solidFill>
                  <a:schemeClr val="tx2"/>
                </a:solidFill>
                <a:latin typeface="Times New Roman" panose="02020603050405020304" pitchFamily="18" charset="0"/>
              </a:defRPr>
            </a:lvl3pPr>
            <a:lvl4pPr marL="1600200" indent="-228600">
              <a:defRPr kumimoji="1" sz="4400" i="1">
                <a:solidFill>
                  <a:schemeClr val="tx2"/>
                </a:solidFill>
                <a:latin typeface="Times New Roman" panose="02020603050405020304" pitchFamily="18" charset="0"/>
              </a:defRPr>
            </a:lvl4pPr>
            <a:lvl5pPr marL="2057400" indent="-228600">
              <a:defRPr kumimoji="1" sz="4400" i="1">
                <a:solidFill>
                  <a:schemeClr val="tx2"/>
                </a:solidFill>
                <a:latin typeface="Times New Roman" panose="02020603050405020304" pitchFamily="18" charset="0"/>
              </a:defRPr>
            </a:lvl5pPr>
            <a:lvl6pPr marL="2514600" indent="-228600" algn="r" eaLnBrk="0" fontAlgn="base" hangingPunct="0">
              <a:spcBef>
                <a:spcPct val="0"/>
              </a:spcBef>
              <a:spcAft>
                <a:spcPct val="0"/>
              </a:spcAft>
              <a:defRPr kumimoji="1" sz="4400" i="1">
                <a:solidFill>
                  <a:schemeClr val="tx2"/>
                </a:solidFill>
                <a:latin typeface="Times New Roman" panose="02020603050405020304" pitchFamily="18" charset="0"/>
              </a:defRPr>
            </a:lvl6pPr>
            <a:lvl7pPr marL="2971800" indent="-228600" algn="r" eaLnBrk="0" fontAlgn="base" hangingPunct="0">
              <a:spcBef>
                <a:spcPct val="0"/>
              </a:spcBef>
              <a:spcAft>
                <a:spcPct val="0"/>
              </a:spcAft>
              <a:defRPr kumimoji="1" sz="4400" i="1">
                <a:solidFill>
                  <a:schemeClr val="tx2"/>
                </a:solidFill>
                <a:latin typeface="Times New Roman" panose="02020603050405020304" pitchFamily="18" charset="0"/>
              </a:defRPr>
            </a:lvl7pPr>
            <a:lvl8pPr marL="3429000" indent="-228600" algn="r" eaLnBrk="0" fontAlgn="base" hangingPunct="0">
              <a:spcBef>
                <a:spcPct val="0"/>
              </a:spcBef>
              <a:spcAft>
                <a:spcPct val="0"/>
              </a:spcAft>
              <a:defRPr kumimoji="1" sz="4400" i="1">
                <a:solidFill>
                  <a:schemeClr val="tx2"/>
                </a:solidFill>
                <a:latin typeface="Times New Roman" panose="02020603050405020304" pitchFamily="18" charset="0"/>
              </a:defRPr>
            </a:lvl8pPr>
            <a:lvl9pPr marL="3886200" indent="-228600" algn="r" eaLnBrk="0" fontAlgn="base" hangingPunct="0">
              <a:spcBef>
                <a:spcPct val="0"/>
              </a:spcBef>
              <a:spcAft>
                <a:spcPct val="0"/>
              </a:spcAft>
              <a:defRPr kumimoji="1" sz="4400" i="1">
                <a:solidFill>
                  <a:schemeClr val="tx2"/>
                </a:solidFill>
                <a:latin typeface="Times New Roman" panose="02020603050405020304" pitchFamily="18" charset="0"/>
              </a:defRPr>
            </a:lvl9pPr>
          </a:lstStyle>
          <a:p>
            <a:pPr algn="l">
              <a:buFont typeface="Arial" panose="020B0604020202020204" pitchFamily="34" charset="0"/>
              <a:buChar char="•"/>
            </a:pPr>
            <a:r>
              <a:rPr lang="en-US" altLang="en-US" sz="1600" i="0" dirty="0">
                <a:solidFill>
                  <a:schemeClr val="tx1"/>
                </a:solidFill>
              </a:rPr>
              <a:t>Partner:   </a:t>
            </a:r>
            <a:r>
              <a:rPr lang="en-US" altLang="en-US" sz="1600" i="0" dirty="0" err="1">
                <a:solidFill>
                  <a:schemeClr val="tx1"/>
                </a:solidFill>
              </a:rPr>
              <a:t>Wilentz</a:t>
            </a:r>
            <a:r>
              <a:rPr lang="en-US" altLang="en-US" sz="1600" i="0" dirty="0">
                <a:solidFill>
                  <a:schemeClr val="tx1"/>
                </a:solidFill>
              </a:rPr>
              <a:t>, Goldman &amp; Spitzer, PA</a:t>
            </a:r>
          </a:p>
          <a:p>
            <a:pPr algn="l">
              <a:buFont typeface="Arial" panose="020B0604020202020204" pitchFamily="34" charset="0"/>
              <a:buChar char="•"/>
            </a:pPr>
            <a:r>
              <a:rPr lang="en-US" altLang="en-US" sz="1600" i="0" dirty="0">
                <a:solidFill>
                  <a:schemeClr val="tx1"/>
                </a:solidFill>
              </a:rPr>
              <a:t>Chair of Firm Redevelopment Practice</a:t>
            </a:r>
          </a:p>
          <a:p>
            <a:pPr algn="l">
              <a:buFont typeface="Arial" panose="020B0604020202020204" pitchFamily="34" charset="0"/>
              <a:buChar char="•"/>
            </a:pPr>
            <a:r>
              <a:rPr lang="en-US" altLang="en-US" sz="1600" i="0" dirty="0">
                <a:solidFill>
                  <a:schemeClr val="tx1"/>
                </a:solidFill>
              </a:rPr>
              <a:t>Member, Counselors of Real Estate</a:t>
            </a:r>
            <a:r>
              <a:rPr lang="en-US" altLang="en-US" sz="1200" i="0" dirty="0">
                <a:solidFill>
                  <a:schemeClr val="tx1"/>
                </a:solidFill>
              </a:rPr>
              <a:t>® </a:t>
            </a:r>
            <a:endParaRPr lang="en-US" altLang="en-US" sz="1600" i="0" dirty="0">
              <a:solidFill>
                <a:schemeClr val="tx1"/>
              </a:solidFill>
            </a:endParaRPr>
          </a:p>
          <a:p>
            <a:pPr algn="l">
              <a:buFont typeface="Arial" panose="020B0604020202020204" pitchFamily="34" charset="0"/>
              <a:buChar char="•"/>
            </a:pPr>
            <a:r>
              <a:rPr lang="en-US" altLang="en-US" sz="1600" i="0" dirty="0">
                <a:solidFill>
                  <a:schemeClr val="tx1"/>
                </a:solidFill>
              </a:rPr>
              <a:t>Member, American College of Real Estate Lawyers</a:t>
            </a:r>
          </a:p>
          <a:p>
            <a:pPr algn="l">
              <a:buFont typeface="Arial" panose="020B0604020202020204" pitchFamily="34" charset="0"/>
              <a:buChar char="•"/>
            </a:pPr>
            <a:r>
              <a:rPr lang="en-US" altLang="en-US" sz="1600" i="0" dirty="0">
                <a:solidFill>
                  <a:schemeClr val="tx1"/>
                </a:solidFill>
              </a:rPr>
              <a:t>Program Chair – NJICLE Annual Redevelopment Institute</a:t>
            </a:r>
            <a:endParaRPr lang="en-US" altLang="en-US" sz="1200" i="0" dirty="0">
              <a:solidFill>
                <a:schemeClr val="tx1"/>
              </a:solidFill>
            </a:endParaRPr>
          </a:p>
          <a:p>
            <a:pPr algn="l">
              <a:buFont typeface="Arial" panose="020B0604020202020204" pitchFamily="34" charset="0"/>
              <a:buChar char="•"/>
            </a:pPr>
            <a:endParaRPr lang="en-US" altLang="en-US" sz="1600" i="0" dirty="0">
              <a:solidFill>
                <a:schemeClr val="tx1"/>
              </a:solidFill>
            </a:endParaRPr>
          </a:p>
        </p:txBody>
      </p:sp>
      <p:sp>
        <p:nvSpPr>
          <p:cNvPr id="16392" name="TextBox 7"/>
          <p:cNvSpPr txBox="1">
            <a:spLocks noChangeArrowheads="1"/>
          </p:cNvSpPr>
          <p:nvPr/>
        </p:nvSpPr>
        <p:spPr bwMode="auto">
          <a:xfrm>
            <a:off x="628650" y="3562509"/>
            <a:ext cx="8305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400" i="1">
                <a:solidFill>
                  <a:schemeClr val="tx2"/>
                </a:solidFill>
                <a:latin typeface="Times New Roman" panose="02020603050405020304" pitchFamily="18" charset="0"/>
              </a:defRPr>
            </a:lvl1pPr>
            <a:lvl2pPr marL="742950" indent="-285750">
              <a:defRPr kumimoji="1" sz="4400" i="1">
                <a:solidFill>
                  <a:schemeClr val="tx2"/>
                </a:solidFill>
                <a:latin typeface="Times New Roman" panose="02020603050405020304" pitchFamily="18" charset="0"/>
              </a:defRPr>
            </a:lvl2pPr>
            <a:lvl3pPr marL="1143000" indent="-228600">
              <a:defRPr kumimoji="1" sz="4400" i="1">
                <a:solidFill>
                  <a:schemeClr val="tx2"/>
                </a:solidFill>
                <a:latin typeface="Times New Roman" panose="02020603050405020304" pitchFamily="18" charset="0"/>
              </a:defRPr>
            </a:lvl3pPr>
            <a:lvl4pPr marL="1600200" indent="-228600">
              <a:defRPr kumimoji="1" sz="4400" i="1">
                <a:solidFill>
                  <a:schemeClr val="tx2"/>
                </a:solidFill>
                <a:latin typeface="Times New Roman" panose="02020603050405020304" pitchFamily="18" charset="0"/>
              </a:defRPr>
            </a:lvl4pPr>
            <a:lvl5pPr marL="2057400" indent="-228600">
              <a:defRPr kumimoji="1" sz="4400" i="1">
                <a:solidFill>
                  <a:schemeClr val="tx2"/>
                </a:solidFill>
                <a:latin typeface="Times New Roman" panose="02020603050405020304" pitchFamily="18" charset="0"/>
              </a:defRPr>
            </a:lvl5pPr>
            <a:lvl6pPr marL="2514600" indent="-228600" algn="r" eaLnBrk="0" fontAlgn="base" hangingPunct="0">
              <a:spcBef>
                <a:spcPct val="0"/>
              </a:spcBef>
              <a:spcAft>
                <a:spcPct val="0"/>
              </a:spcAft>
              <a:defRPr kumimoji="1" sz="4400" i="1">
                <a:solidFill>
                  <a:schemeClr val="tx2"/>
                </a:solidFill>
                <a:latin typeface="Times New Roman" panose="02020603050405020304" pitchFamily="18" charset="0"/>
              </a:defRPr>
            </a:lvl6pPr>
            <a:lvl7pPr marL="2971800" indent="-228600" algn="r" eaLnBrk="0" fontAlgn="base" hangingPunct="0">
              <a:spcBef>
                <a:spcPct val="0"/>
              </a:spcBef>
              <a:spcAft>
                <a:spcPct val="0"/>
              </a:spcAft>
              <a:defRPr kumimoji="1" sz="4400" i="1">
                <a:solidFill>
                  <a:schemeClr val="tx2"/>
                </a:solidFill>
                <a:latin typeface="Times New Roman" panose="02020603050405020304" pitchFamily="18" charset="0"/>
              </a:defRPr>
            </a:lvl7pPr>
            <a:lvl8pPr marL="3429000" indent="-228600" algn="r" eaLnBrk="0" fontAlgn="base" hangingPunct="0">
              <a:spcBef>
                <a:spcPct val="0"/>
              </a:spcBef>
              <a:spcAft>
                <a:spcPct val="0"/>
              </a:spcAft>
              <a:defRPr kumimoji="1" sz="4400" i="1">
                <a:solidFill>
                  <a:schemeClr val="tx2"/>
                </a:solidFill>
                <a:latin typeface="Times New Roman" panose="02020603050405020304" pitchFamily="18" charset="0"/>
              </a:defRPr>
            </a:lvl8pPr>
            <a:lvl9pPr marL="3886200" indent="-228600" algn="r" eaLnBrk="0" fontAlgn="base" hangingPunct="0">
              <a:spcBef>
                <a:spcPct val="0"/>
              </a:spcBef>
              <a:spcAft>
                <a:spcPct val="0"/>
              </a:spcAft>
              <a:defRPr kumimoji="1" sz="4400" i="1">
                <a:solidFill>
                  <a:schemeClr val="tx2"/>
                </a:solidFill>
                <a:latin typeface="Times New Roman" panose="02020603050405020304" pitchFamily="18" charset="0"/>
              </a:defRPr>
            </a:lvl9pPr>
          </a:lstStyle>
          <a:p>
            <a:pPr algn="l">
              <a:buFont typeface="Arial" panose="020B0604020202020204" pitchFamily="34" charset="0"/>
              <a:buChar char="•"/>
            </a:pPr>
            <a:r>
              <a:rPr lang="en-US" altLang="en-US" sz="1600" i="0" dirty="0">
                <a:solidFill>
                  <a:schemeClr val="tx1"/>
                </a:solidFill>
              </a:rPr>
              <a:t> Counsel to developers and redevelopment agencies in municipalities such as Jersey City, New Brunswick, Hoboken, Belmar, Collingswood, Montclair, Camden, Elizabeth and Pennsauken</a:t>
            </a:r>
          </a:p>
          <a:p>
            <a:pPr algn="l">
              <a:buFont typeface="Arial" panose="020B0604020202020204" pitchFamily="34" charset="0"/>
              <a:buChar char="•"/>
            </a:pPr>
            <a:r>
              <a:rPr lang="en-US" altLang="en-US" sz="1600" i="0" dirty="0">
                <a:solidFill>
                  <a:schemeClr val="tx1"/>
                </a:solidFill>
              </a:rPr>
              <a:t>  Experience in Brownfields redevelopment projects in cities such as Newark, Linden, Carteret, Perth Amboy and Trenton</a:t>
            </a:r>
          </a:p>
          <a:p>
            <a:pPr algn="l">
              <a:buFont typeface="Arial" panose="020B0604020202020204" pitchFamily="34" charset="0"/>
              <a:buChar char="•"/>
            </a:pPr>
            <a:r>
              <a:rPr lang="en-US" altLang="en-US" sz="1600" i="0" dirty="0" smtClean="0">
                <a:solidFill>
                  <a:schemeClr val="tx1"/>
                </a:solidFill>
              </a:rPr>
              <a:t> Experience </a:t>
            </a:r>
            <a:r>
              <a:rPr lang="en-US" altLang="en-US" sz="1600" i="0" dirty="0">
                <a:solidFill>
                  <a:schemeClr val="tx1"/>
                </a:solidFill>
              </a:rPr>
              <a:t>in redevelopment designations, redevelopment plans and agreements, incentive programs, abatement and financing agreements and related litigation</a:t>
            </a:r>
          </a:p>
          <a:p>
            <a:pPr algn="l">
              <a:buFont typeface="Arial" panose="020B0604020202020204" pitchFamily="34" charset="0"/>
              <a:buChar char="•"/>
            </a:pPr>
            <a:r>
              <a:rPr lang="en-US" altLang="en-US" sz="1600" i="0" dirty="0" smtClean="0">
                <a:solidFill>
                  <a:schemeClr val="tx1"/>
                </a:solidFill>
              </a:rPr>
              <a:t> Officer </a:t>
            </a:r>
            <a:r>
              <a:rPr lang="en-US" altLang="en-US" sz="1600" i="0" dirty="0">
                <a:solidFill>
                  <a:schemeClr val="tx1"/>
                </a:solidFill>
              </a:rPr>
              <a:t>and member of industry organizations such as New Jersey Future, NAIOP and Urban Land Institute</a:t>
            </a:r>
          </a:p>
          <a:p>
            <a:pPr algn="l">
              <a:buFont typeface="Arial" panose="020B0604020202020204" pitchFamily="34" charset="0"/>
              <a:buChar char="•"/>
            </a:pPr>
            <a:r>
              <a:rPr lang="en-US" altLang="en-US" sz="1600" i="0" dirty="0" smtClean="0">
                <a:solidFill>
                  <a:schemeClr val="tx1"/>
                </a:solidFill>
              </a:rPr>
              <a:t> New Jersey “Super Lawyer”; Best Lawyers in America; Chambers USA</a:t>
            </a:r>
            <a:endParaRPr lang="en-US" altLang="en-US" sz="1600" i="0" dirty="0">
              <a:solidFill>
                <a:schemeClr val="tx1"/>
              </a:solidFill>
            </a:endParaRPr>
          </a:p>
          <a:p>
            <a:pPr algn="l">
              <a:buFont typeface="Arial" panose="020B0604020202020204" pitchFamily="34" charset="0"/>
              <a:buChar char="•"/>
            </a:pPr>
            <a:r>
              <a:rPr lang="en-US" altLang="en-US" sz="1600" i="0" dirty="0" smtClean="0">
                <a:solidFill>
                  <a:schemeClr val="tx1"/>
                </a:solidFill>
              </a:rPr>
              <a:t> Member</a:t>
            </a:r>
            <a:r>
              <a:rPr lang="en-US" altLang="en-US" sz="1600" i="0" dirty="0">
                <a:solidFill>
                  <a:schemeClr val="tx1"/>
                </a:solidFill>
              </a:rPr>
              <a:t>, NJ Builders’ Association Land Use and Redevelopment Committee </a:t>
            </a:r>
          </a:p>
          <a:p>
            <a:pPr algn="l">
              <a:buFont typeface="Arial" panose="020B0604020202020204" pitchFamily="34" charset="0"/>
              <a:buChar char="•"/>
            </a:pPr>
            <a:endParaRPr lang="en-US" altLang="en-US" sz="1600" i="0" dirty="0">
              <a:solidFill>
                <a:schemeClr val="tx1"/>
              </a:solidFill>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429737"/>
            <a:ext cx="2209800" cy="72882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1905000" y="140984"/>
            <a:ext cx="5006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3600" i="0" dirty="0" smtClean="0">
                <a:solidFill>
                  <a:schemeClr val="tx2"/>
                </a:solidFill>
                <a:latin typeface="Arial" panose="020B0604020202020204" pitchFamily="34" charset="0"/>
              </a:rPr>
              <a:t>The Gallenthin property</a:t>
            </a:r>
            <a:endParaRPr lang="en-US" altLang="en-US" sz="3600" i="0" dirty="0">
              <a:solidFill>
                <a:schemeClr val="tx2"/>
              </a:solidFill>
              <a:latin typeface="Arial" panose="020B0604020202020204" pitchFamily="34" charset="0"/>
            </a:endParaRPr>
          </a:p>
        </p:txBody>
      </p:sp>
      <p:sp>
        <p:nvSpPr>
          <p:cNvPr id="10243" name="Text Box 6"/>
          <p:cNvSpPr txBox="1">
            <a:spLocks noChangeArrowheads="1"/>
          </p:cNvSpPr>
          <p:nvPr/>
        </p:nvSpPr>
        <p:spPr bwMode="auto">
          <a:xfrm>
            <a:off x="152400" y="1431925"/>
            <a:ext cx="8991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endParaRPr lang="en-US" altLang="en-US" sz="1400" dirty="0">
              <a:latin typeface="Arial" panose="020B0604020202020204" pitchFamily="34" charset="0"/>
            </a:endParaRPr>
          </a:p>
          <a:p>
            <a:pPr algn="just" eaLnBrk="1" hangingPunct="1">
              <a:spcBef>
                <a:spcPct val="0"/>
              </a:spcBef>
              <a:buFontTx/>
              <a:buNone/>
            </a:pPr>
            <a:endParaRPr lang="en-US" altLang="en-US" sz="1400" dirty="0">
              <a:latin typeface="Arial" panose="020B0604020202020204" pitchFamily="34" charset="0"/>
            </a:endParaRPr>
          </a:p>
          <a:p>
            <a:pPr algn="just" eaLnBrk="1" hangingPunct="1">
              <a:spcBef>
                <a:spcPct val="0"/>
              </a:spcBef>
              <a:buFontTx/>
              <a:buNone/>
            </a:pPr>
            <a:endParaRPr lang="en-US" altLang="en-US" sz="1400" dirty="0">
              <a:latin typeface="Arial" panose="020B0604020202020204" pitchFamily="34" charset="0"/>
            </a:endParaRPr>
          </a:p>
        </p:txBody>
      </p:sp>
      <p:pic>
        <p:nvPicPr>
          <p:cNvPr id="6" name="Picture 5"/>
          <p:cNvPicPr/>
          <p:nvPr/>
        </p:nvPicPr>
        <p:blipFill rotWithShape="1">
          <a:blip r:embed="rId3" cstate="print"/>
          <a:srcRect t="25299" b="4301"/>
          <a:stretch/>
        </p:blipFill>
        <p:spPr bwMode="auto">
          <a:xfrm>
            <a:off x="533400" y="1066800"/>
            <a:ext cx="8229600" cy="45720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6E55B427-7555-45A2-AB3E-57DD005FFBF4}" type="slidenum">
              <a:rPr lang="en-US" altLang="en-US" smtClean="0"/>
              <a:pPr/>
              <a:t>20</a:t>
            </a:fld>
            <a:endParaRPr lang="en-US" altLang="en-US"/>
          </a:p>
        </p:txBody>
      </p:sp>
    </p:spTree>
    <p:extLst>
      <p:ext uri="{BB962C8B-B14F-4D97-AF65-F5344CB8AC3E}">
        <p14:creationId xmlns:p14="http://schemas.microsoft.com/office/powerpoint/2010/main" val="320698214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215900" y="112713"/>
            <a:ext cx="84947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i="0" dirty="0">
                <a:solidFill>
                  <a:schemeClr val="tx2"/>
                </a:solidFill>
                <a:latin typeface="Arial" panose="020B0604020202020204" pitchFamily="34" charset="0"/>
              </a:rPr>
              <a:t>Important </a:t>
            </a:r>
            <a:r>
              <a:rPr lang="en-US" altLang="en-US" sz="3600" i="0" dirty="0" err="1">
                <a:solidFill>
                  <a:schemeClr val="tx2"/>
                </a:solidFill>
                <a:latin typeface="Arial" panose="020B0604020202020204" pitchFamily="34" charset="0"/>
              </a:rPr>
              <a:t>N.J.Redevelopment</a:t>
            </a:r>
            <a:r>
              <a:rPr lang="en-US" altLang="en-US" sz="3600" i="0" dirty="0">
                <a:solidFill>
                  <a:schemeClr val="tx2"/>
                </a:solidFill>
                <a:latin typeface="Arial" panose="020B0604020202020204" pitchFamily="34" charset="0"/>
              </a:rPr>
              <a:t> Case Law</a:t>
            </a:r>
          </a:p>
        </p:txBody>
      </p:sp>
      <p:sp>
        <p:nvSpPr>
          <p:cNvPr id="10243" name="Text Box 6"/>
          <p:cNvSpPr txBox="1">
            <a:spLocks noChangeArrowheads="1"/>
          </p:cNvSpPr>
          <p:nvPr/>
        </p:nvSpPr>
        <p:spPr bwMode="auto">
          <a:xfrm>
            <a:off x="762000" y="1447800"/>
            <a:ext cx="77724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endParaRPr lang="en-US" altLang="en-US" sz="1400" dirty="0">
              <a:latin typeface="Arial" panose="020B0604020202020204" pitchFamily="34" charset="0"/>
            </a:endParaRPr>
          </a:p>
          <a:p>
            <a:pPr algn="just" eaLnBrk="1" hangingPunct="1">
              <a:spcBef>
                <a:spcPct val="0"/>
              </a:spcBef>
              <a:buFontTx/>
              <a:buNone/>
            </a:pPr>
            <a:endParaRPr lang="en-US" altLang="en-US" sz="1400" dirty="0">
              <a:latin typeface="Arial" panose="020B0604020202020204" pitchFamily="34" charset="0"/>
            </a:endParaRPr>
          </a:p>
          <a:p>
            <a:pPr algn="just" eaLnBrk="1" hangingPunct="1">
              <a:spcBef>
                <a:spcPct val="0"/>
              </a:spcBef>
              <a:buFontTx/>
              <a:buNone/>
            </a:pPr>
            <a:r>
              <a:rPr lang="en-US" altLang="en-US" sz="1600" i="1" dirty="0">
                <a:latin typeface="Arial" panose="020B0604020202020204" pitchFamily="34" charset="0"/>
              </a:rPr>
              <a:t>Harrison Redevelopment Agency v. </a:t>
            </a:r>
            <a:r>
              <a:rPr lang="en-US" altLang="en-US" sz="1600" i="1" dirty="0" err="1">
                <a:latin typeface="Arial" panose="020B0604020202020204" pitchFamily="34" charset="0"/>
              </a:rPr>
              <a:t>DeRose</a:t>
            </a:r>
            <a:r>
              <a:rPr lang="en-US" altLang="en-US" sz="1600" dirty="0">
                <a:latin typeface="Arial" panose="020B0604020202020204" pitchFamily="34" charset="0"/>
              </a:rPr>
              <a:t>, 398 N.J. Super. 361 (App. Div. 2008)</a:t>
            </a:r>
          </a:p>
          <a:p>
            <a:pPr algn="just" eaLnBrk="1" hangingPunct="1">
              <a:spcBef>
                <a:spcPct val="0"/>
              </a:spcBef>
              <a:buFontTx/>
              <a:buNone/>
            </a:pPr>
            <a:r>
              <a:rPr lang="en-US" altLang="en-US" sz="1600" dirty="0">
                <a:latin typeface="Arial" panose="020B0604020202020204" pitchFamily="34" charset="0"/>
              </a:rPr>
              <a:t>	</a:t>
            </a:r>
            <a:r>
              <a:rPr lang="en-US" altLang="en-US" sz="1600" i="0" dirty="0">
                <a:latin typeface="Arial" panose="020B0604020202020204" pitchFamily="34" charset="0"/>
              </a:rPr>
              <a:t>Notice of redevelopment proceedings must include:</a:t>
            </a:r>
          </a:p>
          <a:p>
            <a:pPr algn="just" eaLnBrk="1" hangingPunct="1">
              <a:spcBef>
                <a:spcPct val="0"/>
              </a:spcBef>
              <a:buFontTx/>
              <a:buNone/>
            </a:pPr>
            <a:r>
              <a:rPr lang="en-US" altLang="en-US" sz="1600" i="0" dirty="0">
                <a:latin typeface="Arial" panose="020B0604020202020204" pitchFamily="34" charset="0"/>
              </a:rPr>
              <a:t>	1.  A clear statement that a redevelopment plan gives the condemnor the </a:t>
            </a:r>
            <a:r>
              <a:rPr lang="en-US" altLang="en-US" sz="1600" i="0" dirty="0" smtClean="0">
                <a:latin typeface="Arial" panose="020B0604020202020204" pitchFamily="34" charset="0"/>
              </a:rPr>
              <a:t>	right </a:t>
            </a:r>
            <a:r>
              <a:rPr lang="en-US" altLang="en-US" sz="1600" i="0" dirty="0">
                <a:latin typeface="Arial" panose="020B0604020202020204" pitchFamily="34" charset="0"/>
              </a:rPr>
              <a:t>to take property by </a:t>
            </a:r>
            <a:r>
              <a:rPr lang="en-US" altLang="en-US" sz="1600" i="0" dirty="0" smtClean="0">
                <a:latin typeface="Arial" panose="020B0604020202020204" pitchFamily="34" charset="0"/>
              </a:rPr>
              <a:t>eminent </a:t>
            </a:r>
            <a:r>
              <a:rPr lang="en-US" altLang="en-US" sz="1600" i="0" dirty="0">
                <a:latin typeface="Arial" panose="020B0604020202020204" pitchFamily="34" charset="0"/>
              </a:rPr>
              <a:t>domain.</a:t>
            </a:r>
          </a:p>
          <a:p>
            <a:pPr algn="just" eaLnBrk="1" hangingPunct="1">
              <a:spcBef>
                <a:spcPct val="0"/>
              </a:spcBef>
              <a:buFontTx/>
              <a:buNone/>
            </a:pPr>
            <a:r>
              <a:rPr lang="en-US" altLang="en-US" sz="1600" i="0" dirty="0">
                <a:latin typeface="Arial" panose="020B0604020202020204" pitchFamily="34" charset="0"/>
              </a:rPr>
              <a:t>	2.  A clear statement that the property is being targeted for </a:t>
            </a:r>
            <a:r>
              <a:rPr lang="en-US" altLang="en-US" sz="1600" i="0" dirty="0" smtClean="0">
                <a:latin typeface="Arial" panose="020B0604020202020204" pitchFamily="34" charset="0"/>
              </a:rPr>
              <a:t>	redevelopment</a:t>
            </a:r>
            <a:r>
              <a:rPr lang="en-US" altLang="en-US" sz="1600" i="0" dirty="0">
                <a:latin typeface="Arial" panose="020B0604020202020204" pitchFamily="34" charset="0"/>
              </a:rPr>
              <a:t>.</a:t>
            </a:r>
          </a:p>
          <a:p>
            <a:pPr algn="just" eaLnBrk="1" hangingPunct="1">
              <a:spcBef>
                <a:spcPct val="0"/>
              </a:spcBef>
              <a:buFontTx/>
              <a:buNone/>
            </a:pPr>
            <a:r>
              <a:rPr lang="en-US" altLang="en-US" sz="1600" i="0" dirty="0">
                <a:latin typeface="Arial" panose="020B0604020202020204" pitchFamily="34" charset="0"/>
              </a:rPr>
              <a:t>	3.  Any time limitations that may apply to the property owner to take legal </a:t>
            </a:r>
            <a:r>
              <a:rPr lang="en-US" altLang="en-US" sz="1600" i="0" dirty="0" smtClean="0">
                <a:latin typeface="Arial" panose="020B0604020202020204" pitchFamily="34" charset="0"/>
              </a:rPr>
              <a:t>	action </a:t>
            </a:r>
            <a:r>
              <a:rPr lang="en-US" altLang="en-US" sz="1600" i="0" dirty="0">
                <a:latin typeface="Arial" panose="020B0604020202020204" pitchFamily="34" charset="0"/>
              </a:rPr>
              <a:t>challenging a </a:t>
            </a:r>
            <a:r>
              <a:rPr lang="en-US" altLang="en-US" sz="1600" i="0" dirty="0" smtClean="0">
                <a:latin typeface="Arial" panose="020B0604020202020204" pitchFamily="34" charset="0"/>
              </a:rPr>
              <a:t>redevelopment </a:t>
            </a:r>
            <a:r>
              <a:rPr lang="en-US" altLang="en-US" sz="1600" i="0" dirty="0">
                <a:latin typeface="Arial" panose="020B0604020202020204" pitchFamily="34" charset="0"/>
              </a:rPr>
              <a:t>plan.</a:t>
            </a:r>
          </a:p>
          <a:p>
            <a:pPr algn="just" eaLnBrk="1" hangingPunct="1">
              <a:spcBef>
                <a:spcPct val="0"/>
              </a:spcBef>
              <a:buFontTx/>
              <a:buNone/>
            </a:pPr>
            <a:endParaRPr lang="en-US" altLang="en-US" sz="1400" dirty="0">
              <a:latin typeface="Arial" panose="020B0604020202020204" pitchFamily="34" charset="0"/>
            </a:endParaRPr>
          </a:p>
          <a:p>
            <a:pPr algn="just" eaLnBrk="1" hangingPunct="1">
              <a:spcBef>
                <a:spcPct val="0"/>
              </a:spcBef>
              <a:buFontTx/>
              <a:buNone/>
            </a:pPr>
            <a:endParaRPr lang="en-US" altLang="en-US" sz="1400" dirty="0">
              <a:latin typeface="Arial" panose="020B0604020202020204" pitchFamily="34" charset="0"/>
            </a:endParaRPr>
          </a:p>
          <a:p>
            <a:pPr algn="just" eaLnBrk="1" hangingPunct="1">
              <a:spcBef>
                <a:spcPct val="0"/>
              </a:spcBef>
              <a:buFontTx/>
              <a:buNone/>
            </a:pPr>
            <a:endParaRPr lang="en-US" altLang="en-US" sz="1400" dirty="0">
              <a:latin typeface="Arial" panose="020B0604020202020204" pitchFamily="34" charset="0"/>
            </a:endParaRPr>
          </a:p>
        </p:txBody>
      </p:sp>
      <p:sp>
        <p:nvSpPr>
          <p:cNvPr id="2" name="Slide Number Placeholder 1"/>
          <p:cNvSpPr>
            <a:spLocks noGrp="1"/>
          </p:cNvSpPr>
          <p:nvPr>
            <p:ph type="sldNum" sz="quarter" idx="12"/>
          </p:nvPr>
        </p:nvSpPr>
        <p:spPr/>
        <p:txBody>
          <a:bodyPr/>
          <a:lstStyle/>
          <a:p>
            <a:fld id="{6E55B427-7555-45A2-AB3E-57DD005FFBF4}" type="slidenum">
              <a:rPr lang="en-US" altLang="en-US" smtClean="0"/>
              <a:pPr/>
              <a:t>21</a:t>
            </a:fld>
            <a:endParaRPr lang="en-US" altLang="en-US"/>
          </a:p>
        </p:txBody>
      </p:sp>
    </p:spTree>
    <p:extLst>
      <p:ext uri="{BB962C8B-B14F-4D97-AF65-F5344CB8AC3E}">
        <p14:creationId xmlns:p14="http://schemas.microsoft.com/office/powerpoint/2010/main" val="112343446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762000" y="304800"/>
            <a:ext cx="7793038" cy="609600"/>
          </a:xfrm>
        </p:spPr>
        <p:txBody>
          <a:bodyPr>
            <a:normAutofit fontScale="90000"/>
          </a:bodyPr>
          <a:lstStyle/>
          <a:p>
            <a:pPr algn="ctr"/>
            <a:r>
              <a:rPr lang="en-US" altLang="en-US" sz="2400" b="1" dirty="0" smtClean="0">
                <a:solidFill>
                  <a:schemeClr val="tx2"/>
                </a:solidFill>
                <a:latin typeface="Albertus Medium" pitchFamily="34" charset="0"/>
              </a:rPr>
              <a:t/>
            </a:r>
            <a:br>
              <a:rPr lang="en-US" altLang="en-US" sz="2400" b="1" dirty="0" smtClean="0">
                <a:solidFill>
                  <a:schemeClr val="tx2"/>
                </a:solidFill>
                <a:latin typeface="Albertus Medium" pitchFamily="34" charset="0"/>
              </a:rPr>
            </a:br>
            <a:r>
              <a:rPr lang="en-US" altLang="en-US" sz="2400" b="1" dirty="0" smtClean="0">
                <a:solidFill>
                  <a:schemeClr val="tx2"/>
                </a:solidFill>
                <a:latin typeface="Albertus Medium" pitchFamily="34" charset="0"/>
              </a:rPr>
              <a:t>Harrison:  C. 1960</a:t>
            </a:r>
            <a:br>
              <a:rPr lang="en-US" altLang="en-US" sz="2400" b="1" dirty="0" smtClean="0">
                <a:solidFill>
                  <a:schemeClr val="tx2"/>
                </a:solidFill>
                <a:latin typeface="Albertus Medium" pitchFamily="34" charset="0"/>
              </a:rPr>
            </a:br>
            <a:endParaRPr lang="en-US" altLang="en-US" sz="2400" dirty="0" smtClean="0"/>
          </a:p>
        </p:txBody>
      </p:sp>
      <p:pic>
        <p:nvPicPr>
          <p:cNvPr id="512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219200"/>
            <a:ext cx="6400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8C705A8-85E2-478A-BBF1-809D48573339}" type="slidenum">
              <a:rPr lang="en-US" altLang="en-US" smtClean="0"/>
              <a:pPr/>
              <a:t>22</a:t>
            </a:fld>
            <a:endParaRPr lang="en-US" altLang="en-US"/>
          </a:p>
        </p:txBody>
      </p:sp>
    </p:spTree>
    <p:extLst>
      <p:ext uri="{BB962C8B-B14F-4D97-AF65-F5344CB8AC3E}">
        <p14:creationId xmlns:p14="http://schemas.microsoft.com/office/powerpoint/2010/main" val="3087023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62000" y="304800"/>
            <a:ext cx="7793038" cy="609600"/>
          </a:xfrm>
        </p:spPr>
        <p:txBody>
          <a:bodyPr>
            <a:normAutofit fontScale="90000"/>
          </a:bodyPr>
          <a:lstStyle/>
          <a:p>
            <a:pPr algn="ctr"/>
            <a:r>
              <a:rPr lang="en-US" altLang="en-US" sz="2400" b="1" dirty="0" smtClean="0">
                <a:solidFill>
                  <a:schemeClr val="tx2"/>
                </a:solidFill>
                <a:latin typeface="Albertus Medium" pitchFamily="34" charset="0"/>
              </a:rPr>
              <a:t>Harrison:  1996</a:t>
            </a:r>
            <a:br>
              <a:rPr lang="en-US" altLang="en-US" sz="2400" b="1" dirty="0" smtClean="0">
                <a:solidFill>
                  <a:schemeClr val="tx2"/>
                </a:solidFill>
                <a:latin typeface="Albertus Medium" pitchFamily="34" charset="0"/>
              </a:rPr>
            </a:br>
            <a:endParaRPr lang="en-US" altLang="en-US" sz="2400" dirty="0" smtClean="0"/>
          </a:p>
        </p:txBody>
      </p:sp>
      <p:pic>
        <p:nvPicPr>
          <p:cNvPr id="7171"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219200" y="998538"/>
            <a:ext cx="6781800" cy="5241925"/>
          </a:xfrm>
          <a:noFill/>
        </p:spPr>
      </p:pic>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150938"/>
            <a:ext cx="6781800" cy="524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8C705A8-85E2-478A-BBF1-809D48573339}" type="slidenum">
              <a:rPr lang="en-US" altLang="en-US" smtClean="0"/>
              <a:pPr/>
              <a:t>23</a:t>
            </a:fld>
            <a:endParaRPr lang="en-US" altLang="en-US"/>
          </a:p>
        </p:txBody>
      </p:sp>
    </p:spTree>
    <p:extLst>
      <p:ext uri="{BB962C8B-B14F-4D97-AF65-F5344CB8AC3E}">
        <p14:creationId xmlns:p14="http://schemas.microsoft.com/office/powerpoint/2010/main" val="3390316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762000" y="304800"/>
            <a:ext cx="7793038" cy="609600"/>
          </a:xfrm>
        </p:spPr>
        <p:txBody>
          <a:bodyPr>
            <a:normAutofit fontScale="90000"/>
          </a:bodyPr>
          <a:lstStyle/>
          <a:p>
            <a:pPr algn="ctr"/>
            <a:r>
              <a:rPr lang="en-US" altLang="en-US" sz="2400" b="1" dirty="0" smtClean="0">
                <a:solidFill>
                  <a:schemeClr val="tx2"/>
                </a:solidFill>
                <a:latin typeface="Albertus Medium" pitchFamily="34" charset="0"/>
              </a:rPr>
              <a:t>Harrison:  C. 2000</a:t>
            </a:r>
            <a:br>
              <a:rPr lang="en-US" altLang="en-US" sz="2400" b="1" dirty="0" smtClean="0">
                <a:solidFill>
                  <a:schemeClr val="tx2"/>
                </a:solidFill>
                <a:latin typeface="Albertus Medium" pitchFamily="34" charset="0"/>
              </a:rPr>
            </a:br>
            <a:endParaRPr lang="en-US" altLang="en-US" sz="2400" dirty="0" smtClean="0"/>
          </a:p>
        </p:txBody>
      </p:sp>
      <p:pic>
        <p:nvPicPr>
          <p:cNvPr id="8195" name="Picture 2" descr="Z:\Closed Files\Teval Corporation  5955\Aeri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14400"/>
            <a:ext cx="56388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8C705A8-85E2-478A-BBF1-809D48573339}" type="slidenum">
              <a:rPr lang="en-US" altLang="en-US" smtClean="0"/>
              <a:pPr/>
              <a:t>24</a:t>
            </a:fld>
            <a:endParaRPr lang="en-US" altLang="en-US"/>
          </a:p>
        </p:txBody>
      </p:sp>
    </p:spTree>
    <p:extLst>
      <p:ext uri="{BB962C8B-B14F-4D97-AF65-F5344CB8AC3E}">
        <p14:creationId xmlns:p14="http://schemas.microsoft.com/office/powerpoint/2010/main" val="2745014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62000" y="304800"/>
            <a:ext cx="7793038" cy="609600"/>
          </a:xfrm>
        </p:spPr>
        <p:txBody>
          <a:bodyPr>
            <a:normAutofit/>
          </a:bodyPr>
          <a:lstStyle/>
          <a:p>
            <a:r>
              <a:rPr lang="en-US" altLang="en-US" sz="2400" b="1" dirty="0" smtClean="0">
                <a:solidFill>
                  <a:schemeClr val="tx2"/>
                </a:solidFill>
                <a:latin typeface="Albertus Medium" pitchFamily="34" charset="0"/>
              </a:rPr>
              <a:t>Harrison:  </a:t>
            </a:r>
            <a:r>
              <a:rPr lang="en-US" altLang="en-US" sz="1800" b="1" dirty="0" smtClean="0">
                <a:solidFill>
                  <a:schemeClr val="tx2"/>
                </a:solidFill>
                <a:latin typeface="Albertus Medium" pitchFamily="34" charset="0"/>
              </a:rPr>
              <a:t>The Project’s Historical Perspective</a:t>
            </a:r>
            <a:endParaRPr lang="en-US" altLang="en-US" sz="1800" dirty="0" smtClean="0"/>
          </a:p>
        </p:txBody>
      </p:sp>
      <p:sp>
        <p:nvSpPr>
          <p:cNvPr id="4" name="Content Placeholder 3"/>
          <p:cNvSpPr>
            <a:spLocks noGrp="1"/>
          </p:cNvSpPr>
          <p:nvPr>
            <p:ph sz="half" idx="2"/>
          </p:nvPr>
        </p:nvSpPr>
        <p:spPr>
          <a:xfrm>
            <a:off x="838200" y="1066800"/>
            <a:ext cx="7239000" cy="5410200"/>
          </a:xfrm>
        </p:spPr>
        <p:txBody>
          <a:bodyPr>
            <a:normAutofit/>
          </a:bodyPr>
          <a:lstStyle/>
          <a:p>
            <a:pPr>
              <a:buFont typeface="Arial" charset="0"/>
              <a:buChar char="•"/>
              <a:defRPr/>
            </a:pPr>
            <a:r>
              <a:rPr lang="en-US" sz="1800" dirty="0" smtClean="0"/>
              <a:t>Mid 1990s – redevelopment study and determination</a:t>
            </a:r>
          </a:p>
          <a:p>
            <a:pPr>
              <a:buFont typeface="Arial" charset="0"/>
              <a:buChar char="•"/>
              <a:defRPr/>
            </a:pPr>
            <a:r>
              <a:rPr lang="en-US" sz="1800" dirty="0" smtClean="0"/>
              <a:t>2000 – first redevelopment plan and redevelopers</a:t>
            </a:r>
          </a:p>
          <a:p>
            <a:pPr>
              <a:buFont typeface="Arial" charset="0"/>
              <a:buChar char="•"/>
              <a:defRPr/>
            </a:pPr>
            <a:r>
              <a:rPr lang="en-US" sz="1800" b="1" i="1" dirty="0" smtClean="0"/>
              <a:t>Preliminary challenges to project are rejected as untimely</a:t>
            </a:r>
          </a:p>
          <a:p>
            <a:pPr>
              <a:buFont typeface="Arial" charset="0"/>
              <a:buChar char="•"/>
              <a:defRPr/>
            </a:pPr>
            <a:r>
              <a:rPr lang="en-US" sz="1800" dirty="0" smtClean="0">
                <a:solidFill>
                  <a:srgbClr val="FF0000"/>
                </a:solidFill>
              </a:rPr>
              <a:t>9/11/01</a:t>
            </a:r>
          </a:p>
          <a:p>
            <a:pPr>
              <a:buFont typeface="Arial" charset="0"/>
              <a:buChar char="•"/>
              <a:defRPr/>
            </a:pPr>
            <a:r>
              <a:rPr lang="en-US" sz="1800" dirty="0" smtClean="0"/>
              <a:t>2005-2006 renewed redevelopment efforts near station</a:t>
            </a:r>
          </a:p>
          <a:p>
            <a:pPr lvl="1">
              <a:buFont typeface="Arial" charset="0"/>
              <a:buChar char="–"/>
              <a:defRPr/>
            </a:pPr>
            <a:r>
              <a:rPr lang="en-US" sz="1600" dirty="0" smtClean="0"/>
              <a:t>Acquisitions of </a:t>
            </a:r>
            <a:r>
              <a:rPr lang="en-US" sz="1600" dirty="0" err="1" smtClean="0"/>
              <a:t>Guyon</a:t>
            </a:r>
            <a:r>
              <a:rPr lang="en-US" sz="1600" dirty="0" smtClean="0"/>
              <a:t> Pipe and commuter parking lots</a:t>
            </a:r>
          </a:p>
          <a:p>
            <a:pPr lvl="1">
              <a:buFont typeface="Arial" charset="0"/>
              <a:buChar char="–"/>
              <a:defRPr/>
            </a:pPr>
            <a:r>
              <a:rPr lang="en-US" sz="1600" dirty="0" smtClean="0"/>
              <a:t>Renewed challenges: takings filed in mid-2006</a:t>
            </a:r>
          </a:p>
          <a:p>
            <a:pPr lvl="1">
              <a:buFont typeface="Arial" charset="0"/>
              <a:buChar char="–"/>
              <a:defRPr/>
            </a:pPr>
            <a:r>
              <a:rPr lang="en-US" sz="1600" dirty="0" smtClean="0"/>
              <a:t>Construction commences during appeal</a:t>
            </a:r>
          </a:p>
          <a:p>
            <a:pPr>
              <a:buFont typeface="Arial" charset="0"/>
              <a:buChar char="•"/>
              <a:defRPr/>
            </a:pPr>
            <a:r>
              <a:rPr lang="en-US" sz="1800" dirty="0" smtClean="0"/>
              <a:t>Red Bull Stadium construction</a:t>
            </a:r>
          </a:p>
          <a:p>
            <a:pPr>
              <a:buFont typeface="Arial" charset="0"/>
              <a:buChar char="•"/>
              <a:defRPr/>
            </a:pPr>
            <a:r>
              <a:rPr lang="en-US" sz="1800" i="1" dirty="0" smtClean="0"/>
              <a:t>Harrison v. </a:t>
            </a:r>
            <a:r>
              <a:rPr lang="en-US" sz="1800" i="1" dirty="0" err="1" smtClean="0"/>
              <a:t>DeRose</a:t>
            </a:r>
            <a:r>
              <a:rPr lang="en-US" sz="1800" dirty="0" smtClean="0"/>
              <a:t>, </a:t>
            </a:r>
            <a:r>
              <a:rPr lang="en-US" sz="1800" i="1" dirty="0" smtClean="0"/>
              <a:t>et </a:t>
            </a:r>
            <a:r>
              <a:rPr lang="en-US" sz="1800" i="1" dirty="0" err="1" smtClean="0"/>
              <a:t>als</a:t>
            </a:r>
            <a:r>
              <a:rPr lang="en-US" sz="1800" dirty="0" smtClean="0"/>
              <a:t>, decided 2/25/08</a:t>
            </a:r>
          </a:p>
          <a:p>
            <a:pPr lvl="1">
              <a:buFont typeface="Arial" charset="0"/>
              <a:buChar char="–"/>
              <a:defRPr/>
            </a:pPr>
            <a:r>
              <a:rPr lang="en-US" sz="1600" dirty="0" smtClean="0"/>
              <a:t>Stay issued 3/2008</a:t>
            </a:r>
          </a:p>
          <a:p>
            <a:pPr lvl="1">
              <a:buFont typeface="Arial" charset="0"/>
              <a:buChar char="–"/>
              <a:defRPr/>
            </a:pPr>
            <a:r>
              <a:rPr lang="en-US" sz="1600" dirty="0" smtClean="0"/>
              <a:t>Settlement reached 9/2008</a:t>
            </a:r>
          </a:p>
          <a:p>
            <a:pPr lvl="2">
              <a:buFont typeface="Arial" charset="0"/>
              <a:buChar char="•"/>
              <a:defRPr/>
            </a:pPr>
            <a:r>
              <a:rPr lang="en-US" sz="1400" dirty="0" smtClean="0"/>
              <a:t>Environmental arbitration concludes 2/2010</a:t>
            </a:r>
          </a:p>
          <a:p>
            <a:pPr lvl="2">
              <a:buFont typeface="Arial" charset="0"/>
              <a:buChar char="•"/>
              <a:defRPr/>
            </a:pPr>
            <a:r>
              <a:rPr lang="en-US" sz="1400" dirty="0" smtClean="0"/>
              <a:t>Valuation arbitration concludes 3/2011</a:t>
            </a:r>
          </a:p>
          <a:p>
            <a:pPr marL="342900" lvl="1" indent="-342900">
              <a:buFont typeface="Arial" charset="0"/>
              <a:buChar char="•"/>
              <a:defRPr/>
            </a:pPr>
            <a:r>
              <a:rPr lang="en-US" sz="1800" dirty="0" smtClean="0">
                <a:solidFill>
                  <a:srgbClr val="FF0000"/>
                </a:solidFill>
              </a:rPr>
              <a:t>October, 2008 financial market turmoil</a:t>
            </a:r>
          </a:p>
          <a:p>
            <a:pPr>
              <a:buFont typeface="Arial" charset="0"/>
              <a:buChar char="•"/>
              <a:defRPr/>
            </a:pPr>
            <a:r>
              <a:rPr lang="en-US" sz="1800" dirty="0" smtClean="0"/>
              <a:t>Other acquisitions, voluntary and via eminent domain</a:t>
            </a:r>
          </a:p>
          <a:p>
            <a:pPr>
              <a:buFont typeface="Arial" charset="0"/>
              <a:buChar char="•"/>
              <a:defRPr/>
            </a:pPr>
            <a:r>
              <a:rPr lang="en-US" sz="1800" dirty="0" smtClean="0"/>
              <a:t>2012 plan amendments</a:t>
            </a:r>
          </a:p>
          <a:p>
            <a:pPr>
              <a:buFont typeface="Arial" charset="0"/>
              <a:buChar char="•"/>
              <a:defRPr/>
            </a:pPr>
            <a:endParaRPr lang="en-US" sz="2400" dirty="0"/>
          </a:p>
        </p:txBody>
      </p:sp>
      <p:sp>
        <p:nvSpPr>
          <p:cNvPr id="2" name="Slide Number Placeholder 1"/>
          <p:cNvSpPr>
            <a:spLocks noGrp="1"/>
          </p:cNvSpPr>
          <p:nvPr>
            <p:ph type="sldNum" sz="quarter" idx="12"/>
          </p:nvPr>
        </p:nvSpPr>
        <p:spPr/>
        <p:txBody>
          <a:bodyPr/>
          <a:lstStyle/>
          <a:p>
            <a:fld id="{A8C705A8-85E2-478A-BBF1-809D48573339}" type="slidenum">
              <a:rPr lang="en-US" altLang="en-US" smtClean="0"/>
              <a:pPr/>
              <a:t>25</a:t>
            </a:fld>
            <a:endParaRPr lang="en-US" altLang="en-US"/>
          </a:p>
        </p:txBody>
      </p:sp>
    </p:spTree>
    <p:extLst>
      <p:ext uri="{BB962C8B-B14F-4D97-AF65-F5344CB8AC3E}">
        <p14:creationId xmlns:p14="http://schemas.microsoft.com/office/powerpoint/2010/main" val="1520300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762000" y="609600"/>
            <a:ext cx="7793038" cy="830263"/>
          </a:xfrm>
        </p:spPr>
        <p:txBody>
          <a:bodyPr>
            <a:normAutofit/>
          </a:bodyPr>
          <a:lstStyle/>
          <a:p>
            <a:pPr algn="ctr"/>
            <a:r>
              <a:rPr lang="en-US" altLang="en-US" sz="2400" b="1" dirty="0" smtClean="0">
                <a:solidFill>
                  <a:schemeClr val="tx2"/>
                </a:solidFill>
                <a:latin typeface="Albertus Medium" pitchFamily="34" charset="0"/>
              </a:rPr>
              <a:t>Harrison:  2012</a:t>
            </a:r>
            <a:br>
              <a:rPr lang="en-US" altLang="en-US" sz="2400" b="1" dirty="0" smtClean="0">
                <a:solidFill>
                  <a:schemeClr val="tx2"/>
                </a:solidFill>
                <a:latin typeface="Albertus Medium" pitchFamily="34" charset="0"/>
              </a:rPr>
            </a:br>
            <a:endParaRPr lang="en-US" altLang="en-US" sz="2400" dirty="0" smtClean="0"/>
          </a:p>
        </p:txBody>
      </p:sp>
      <p:pic>
        <p:nvPicPr>
          <p:cNvPr id="18435" name="Picture 2" descr="Z:\documents\MR General Office Folders\MR Seminars and Articles\ULI\Harrison 2014\Jacobs Aerial 2012.07.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00200"/>
            <a:ext cx="6477000"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8C705A8-85E2-478A-BBF1-809D48573339}" type="slidenum">
              <a:rPr lang="en-US" altLang="en-US" smtClean="0"/>
              <a:pPr/>
              <a:t>26</a:t>
            </a:fld>
            <a:endParaRPr lang="en-US" altLang="en-US"/>
          </a:p>
        </p:txBody>
      </p:sp>
    </p:spTree>
    <p:extLst>
      <p:ext uri="{BB962C8B-B14F-4D97-AF65-F5344CB8AC3E}">
        <p14:creationId xmlns:p14="http://schemas.microsoft.com/office/powerpoint/2010/main" val="3926746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2051" y="207170"/>
            <a:ext cx="7793037" cy="1143000"/>
          </a:xfrm>
        </p:spPr>
        <p:txBody>
          <a:bodyPr/>
          <a:lstStyle/>
          <a:p>
            <a:pPr algn="ctr"/>
            <a:r>
              <a:rPr lang="en-US" altLang="en-US" sz="3600" b="1" dirty="0">
                <a:solidFill>
                  <a:schemeClr val="tx2"/>
                </a:solidFill>
                <a:latin typeface="Albertus Medium" pitchFamily="34" charset="0"/>
              </a:rPr>
              <a:t>Harrison:  </a:t>
            </a:r>
            <a:r>
              <a:rPr lang="en-US" altLang="en-US" sz="3600" b="1" dirty="0" smtClean="0">
                <a:solidFill>
                  <a:schemeClr val="tx2"/>
                </a:solidFill>
                <a:latin typeface="Albertus Medium" pitchFamily="34" charset="0"/>
              </a:rPr>
              <a:t>2014</a:t>
            </a:r>
            <a:endParaRPr lang="en-US" dirty="0"/>
          </a:p>
        </p:txBody>
      </p:sp>
      <p:sp>
        <p:nvSpPr>
          <p:cNvPr id="5" name="Slide Number Placeholder 4"/>
          <p:cNvSpPr>
            <a:spLocks noGrp="1"/>
          </p:cNvSpPr>
          <p:nvPr>
            <p:ph type="sldNum" sz="quarter" idx="12"/>
          </p:nvPr>
        </p:nvSpPr>
        <p:spPr/>
        <p:txBody>
          <a:bodyPr/>
          <a:lstStyle/>
          <a:p>
            <a:fld id="{A8C705A8-85E2-478A-BBF1-809D48573339}" type="slidenum">
              <a:rPr lang="en-US" altLang="en-US" smtClean="0"/>
              <a:pPr/>
              <a:t>27</a:t>
            </a:fld>
            <a:endParaRPr lang="en-US" altLang="en-US"/>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189038"/>
            <a:ext cx="7086600" cy="541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7311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p:txBody>
          <a:bodyPr/>
          <a:lstStyle/>
          <a:p>
            <a:r>
              <a:rPr lang="en-US" altLang="en-US" sz="3200" dirty="0" smtClean="0">
                <a:solidFill>
                  <a:schemeClr val="tx2"/>
                </a:solidFill>
                <a:latin typeface="Times New Roman" panose="02020603050405020304" pitchFamily="18" charset="0"/>
                <a:cs typeface="Times New Roman" panose="02020603050405020304" pitchFamily="18" charset="0"/>
              </a:rPr>
              <a:t>Post-</a:t>
            </a:r>
            <a:r>
              <a:rPr lang="en-US" altLang="en-US" sz="3200" i="1" dirty="0" err="1" smtClean="0">
                <a:solidFill>
                  <a:schemeClr val="tx2"/>
                </a:solidFill>
                <a:latin typeface="Times New Roman" panose="02020603050405020304" pitchFamily="18" charset="0"/>
                <a:cs typeface="Times New Roman" panose="02020603050405020304" pitchFamily="18" charset="0"/>
              </a:rPr>
              <a:t>Kelo</a:t>
            </a:r>
            <a:r>
              <a:rPr lang="en-US" altLang="en-US" sz="3200" dirty="0" smtClean="0">
                <a:solidFill>
                  <a:schemeClr val="tx2"/>
                </a:solidFill>
                <a:latin typeface="Times New Roman" panose="02020603050405020304" pitchFamily="18" charset="0"/>
                <a:cs typeface="Times New Roman" panose="02020603050405020304" pitchFamily="18" charset="0"/>
              </a:rPr>
              <a:t> Reactions and Responses</a:t>
            </a:r>
          </a:p>
        </p:txBody>
      </p:sp>
      <p:sp>
        <p:nvSpPr>
          <p:cNvPr id="12291" name="Rectangle 3"/>
          <p:cNvSpPr>
            <a:spLocks noGrp="1"/>
          </p:cNvSpPr>
          <p:nvPr>
            <p:ph type="body" idx="1"/>
          </p:nvPr>
        </p:nvSpPr>
        <p:spPr/>
        <p:txBody>
          <a:bodyPr/>
          <a:lstStyle/>
          <a:p>
            <a:pPr>
              <a:lnSpc>
                <a:spcPct val="80000"/>
              </a:lnSpc>
            </a:pPr>
            <a:r>
              <a:rPr lang="en-US" altLang="en-US" sz="2400" dirty="0" smtClean="0"/>
              <a:t>More judicial scrutiny in redevelopment cases and other types of takings</a:t>
            </a:r>
          </a:p>
          <a:p>
            <a:pPr>
              <a:lnSpc>
                <a:spcPct val="80000"/>
              </a:lnSpc>
            </a:pPr>
            <a:r>
              <a:rPr lang="en-US" altLang="en-US" sz="2400" dirty="0" smtClean="0"/>
              <a:t>Did redevelopment die in N.J. after </a:t>
            </a:r>
            <a:r>
              <a:rPr lang="en-US" altLang="en-US" sz="2400" i="1" dirty="0" smtClean="0"/>
              <a:t>Gallenthin</a:t>
            </a:r>
            <a:r>
              <a:rPr lang="en-US" altLang="en-US" sz="2400" dirty="0" smtClean="0"/>
              <a:t> and </a:t>
            </a:r>
            <a:r>
              <a:rPr lang="en-US" altLang="en-US" sz="2400" i="1" dirty="0" err="1" smtClean="0"/>
              <a:t>DeRose</a:t>
            </a:r>
            <a:r>
              <a:rPr lang="en-US" altLang="en-US" sz="2400" dirty="0" smtClean="0"/>
              <a:t>?</a:t>
            </a:r>
          </a:p>
          <a:p>
            <a:pPr>
              <a:lnSpc>
                <a:spcPct val="80000"/>
              </a:lnSpc>
            </a:pPr>
            <a:r>
              <a:rPr lang="en-US" altLang="en-US" sz="2400" dirty="0" smtClean="0"/>
              <a:t>Prior failed legislative reform</a:t>
            </a:r>
          </a:p>
          <a:p>
            <a:pPr>
              <a:lnSpc>
                <a:spcPct val="80000"/>
              </a:lnSpc>
            </a:pPr>
            <a:r>
              <a:rPr lang="en-US" altLang="en-US" sz="2400" dirty="0" smtClean="0"/>
              <a:t>A-3615/S-2447:  a solution?</a:t>
            </a:r>
          </a:p>
          <a:p>
            <a:pPr lvl="1">
              <a:lnSpc>
                <a:spcPct val="80000"/>
              </a:lnSpc>
            </a:pPr>
            <a:r>
              <a:rPr lang="en-US" altLang="en-US" sz="2400" dirty="0" smtClean="0"/>
              <a:t>Impact of </a:t>
            </a:r>
            <a:r>
              <a:rPr lang="en-US" altLang="en-US" sz="2400" dirty="0" err="1" smtClean="0"/>
              <a:t>Superstorm</a:t>
            </a:r>
            <a:r>
              <a:rPr lang="en-US" altLang="en-US" sz="2400" dirty="0" smtClean="0"/>
              <a:t> Sandy</a:t>
            </a:r>
          </a:p>
          <a:p>
            <a:pPr lvl="1">
              <a:lnSpc>
                <a:spcPct val="80000"/>
              </a:lnSpc>
            </a:pPr>
            <a:r>
              <a:rPr lang="en-US" altLang="en-US" sz="2400" dirty="0" smtClean="0"/>
              <a:t>How the legislation came about</a:t>
            </a:r>
          </a:p>
          <a:p>
            <a:pPr lvl="1">
              <a:lnSpc>
                <a:spcPct val="80000"/>
              </a:lnSpc>
            </a:pPr>
            <a:r>
              <a:rPr lang="en-US" altLang="en-US" sz="2400" dirty="0" smtClean="0"/>
              <a:t>Why redevelopment designation is important in the market</a:t>
            </a:r>
          </a:p>
          <a:p>
            <a:pPr marL="0" indent="0">
              <a:lnSpc>
                <a:spcPct val="80000"/>
              </a:lnSpc>
              <a:buNone/>
            </a:pPr>
            <a:endParaRPr lang="en-US" altLang="en-US" sz="1800" dirty="0" smtClean="0"/>
          </a:p>
        </p:txBody>
      </p:sp>
      <p:sp>
        <p:nvSpPr>
          <p:cNvPr id="2" name="Slide Number Placeholder 1"/>
          <p:cNvSpPr>
            <a:spLocks noGrp="1"/>
          </p:cNvSpPr>
          <p:nvPr>
            <p:ph type="sldNum" sz="quarter" idx="12"/>
          </p:nvPr>
        </p:nvSpPr>
        <p:spPr/>
        <p:txBody>
          <a:bodyPr/>
          <a:lstStyle/>
          <a:p>
            <a:fld id="{6E55B427-7555-45A2-AB3E-57DD005FFBF4}" type="slidenum">
              <a:rPr lang="en-US" altLang="en-US" smtClean="0"/>
              <a:pPr/>
              <a:t>28</a:t>
            </a:fld>
            <a:endParaRPr lang="en-US" altLang="en-US"/>
          </a:p>
        </p:txBody>
      </p:sp>
    </p:spTree>
    <p:extLst>
      <p:ext uri="{BB962C8B-B14F-4D97-AF65-F5344CB8AC3E}">
        <p14:creationId xmlns:p14="http://schemas.microsoft.com/office/powerpoint/2010/main" val="2047435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p:txBody>
          <a:bodyPr/>
          <a:lstStyle/>
          <a:p>
            <a:r>
              <a:rPr lang="en-US" altLang="en-US" sz="3600" smtClean="0">
                <a:solidFill>
                  <a:schemeClr val="tx2"/>
                </a:solidFill>
                <a:latin typeface="Times New Roman" panose="02020603050405020304" pitchFamily="18" charset="0"/>
                <a:cs typeface="Times New Roman" panose="02020603050405020304" pitchFamily="18" charset="0"/>
              </a:rPr>
              <a:t>A3615/S2447 - Legislative Declarations</a:t>
            </a:r>
            <a:r>
              <a:rPr lang="en-US" altLang="en-US" sz="4000" smtClean="0">
                <a:solidFill>
                  <a:schemeClr val="tx2"/>
                </a:solidFill>
              </a:rPr>
              <a:t/>
            </a:r>
            <a:br>
              <a:rPr lang="en-US" altLang="en-US" sz="4000" smtClean="0">
                <a:solidFill>
                  <a:schemeClr val="tx2"/>
                </a:solidFill>
              </a:rPr>
            </a:br>
            <a:endParaRPr lang="en-US" altLang="en-US" sz="4000" smtClean="0">
              <a:solidFill>
                <a:schemeClr val="tx2"/>
              </a:solidFill>
            </a:endParaRPr>
          </a:p>
        </p:txBody>
      </p:sp>
      <p:sp>
        <p:nvSpPr>
          <p:cNvPr id="14339" name="Rectangle 3"/>
          <p:cNvSpPr>
            <a:spLocks noGrp="1"/>
          </p:cNvSpPr>
          <p:nvPr>
            <p:ph type="body" idx="1"/>
          </p:nvPr>
        </p:nvSpPr>
        <p:spPr/>
        <p:txBody>
          <a:bodyPr>
            <a:normAutofit fontScale="92500" lnSpcReduction="10000"/>
          </a:bodyPr>
          <a:lstStyle/>
          <a:p>
            <a:pPr lvl="1">
              <a:lnSpc>
                <a:spcPct val="90000"/>
              </a:lnSpc>
              <a:buFont typeface="Arial" panose="020B0604020202020204" pitchFamily="34" charset="0"/>
              <a:buNone/>
            </a:pPr>
            <a:r>
              <a:rPr lang="en-US" altLang="en-US" sz="2400" b="1" smtClean="0"/>
              <a:t>   </a:t>
            </a:r>
            <a:r>
              <a:rPr lang="en-US" altLang="en-US" sz="2000" smtClean="0"/>
              <a:t>“WHEREAS, Redevelopment </a:t>
            </a:r>
            <a:r>
              <a:rPr lang="en-US" altLang="en-US" sz="2000" i="1" smtClean="0"/>
              <a:t>remains a valid and important public purpose</a:t>
            </a:r>
            <a:r>
              <a:rPr lang="en-US" altLang="en-US" sz="2000" smtClean="0"/>
              <a:t> and the implementation of redevelopment programs continues to be a vital tool for municipal officials that must be maintained to allow them to continue to meet their governmental responsibilities to prevent, arrest, and reverse deleterious property conditions within their municipal borders;…</a:t>
            </a:r>
          </a:p>
          <a:p>
            <a:pPr lvl="1">
              <a:lnSpc>
                <a:spcPct val="90000"/>
              </a:lnSpc>
              <a:buFont typeface="Arial" panose="020B0604020202020204" pitchFamily="34" charset="0"/>
              <a:buNone/>
            </a:pPr>
            <a:r>
              <a:rPr lang="en-US" altLang="en-US" sz="2000" smtClean="0"/>
              <a:t>   “WHEREAS, Municipalities should be encouraged to engage in economic development initiatives by promoting and facilitating such efforts to </a:t>
            </a:r>
            <a:r>
              <a:rPr lang="en-US" altLang="en-US" sz="2000" i="1" smtClean="0"/>
              <a:t>create local economic stimulus and job creation through the tools and incentives available </a:t>
            </a:r>
            <a:r>
              <a:rPr lang="en-US" altLang="en-US" sz="2000" smtClean="0"/>
              <a:t>under the “Local Redevelopment and Housing Law;” and</a:t>
            </a:r>
          </a:p>
          <a:p>
            <a:pPr lvl="1">
              <a:lnSpc>
                <a:spcPct val="90000"/>
              </a:lnSpc>
              <a:buFont typeface="Arial" panose="020B0604020202020204" pitchFamily="34" charset="0"/>
              <a:buNone/>
            </a:pPr>
            <a:r>
              <a:rPr lang="en-US" altLang="en-US" sz="2000" smtClean="0"/>
              <a:t>	WHEREAS, Municipalities should be provided the opportunity to </a:t>
            </a:r>
            <a:r>
              <a:rPr lang="en-US" altLang="en-US" sz="2000" i="1" smtClean="0"/>
              <a:t>pursue such programs without the use of eminent domain</a:t>
            </a:r>
            <a:r>
              <a:rPr lang="en-US" altLang="en-US" sz="2000" smtClean="0"/>
              <a:t>…” </a:t>
            </a:r>
          </a:p>
          <a:p>
            <a:pPr lvl="1">
              <a:lnSpc>
                <a:spcPct val="90000"/>
              </a:lnSpc>
              <a:buFont typeface="Arial" panose="020B0604020202020204" pitchFamily="34" charset="0"/>
              <a:buNone/>
            </a:pPr>
            <a:r>
              <a:rPr lang="en-US" altLang="en-US" sz="2400" smtClean="0"/>
              <a:t>	</a:t>
            </a:r>
            <a:r>
              <a:rPr lang="en-US" altLang="en-US" sz="2000" i="1" smtClean="0"/>
              <a:t>N.J.S.A</a:t>
            </a:r>
            <a:r>
              <a:rPr lang="en-US" altLang="en-US" sz="2000" smtClean="0"/>
              <a:t>. 40A:12A-2</a:t>
            </a:r>
          </a:p>
          <a:p>
            <a:pPr lvl="1">
              <a:lnSpc>
                <a:spcPct val="90000"/>
              </a:lnSpc>
              <a:buFont typeface="Arial" panose="020B0604020202020204" pitchFamily="34" charset="0"/>
              <a:buNone/>
            </a:pPr>
            <a:endParaRPr lang="en-US" altLang="en-US" sz="2400" smtClean="0"/>
          </a:p>
          <a:p>
            <a:pPr lvl="1">
              <a:lnSpc>
                <a:spcPct val="90000"/>
              </a:lnSpc>
              <a:buFont typeface="Arial" panose="020B0604020202020204" pitchFamily="34" charset="0"/>
              <a:buNone/>
            </a:pPr>
            <a:r>
              <a:rPr lang="en-US" altLang="en-US" sz="2400" smtClean="0"/>
              <a:t>	</a:t>
            </a:r>
          </a:p>
          <a:p>
            <a:pPr lvl="1">
              <a:lnSpc>
                <a:spcPct val="90000"/>
              </a:lnSpc>
              <a:buFont typeface="Arial" panose="020B0604020202020204" pitchFamily="34" charset="0"/>
              <a:buNone/>
            </a:pPr>
            <a:endParaRPr lang="en-US" altLang="en-US" sz="2400" smtClean="0"/>
          </a:p>
          <a:p>
            <a:pPr>
              <a:lnSpc>
                <a:spcPct val="90000"/>
              </a:lnSpc>
            </a:pPr>
            <a:endParaRPr lang="en-US" altLang="en-US" sz="2800" smtClean="0"/>
          </a:p>
        </p:txBody>
      </p:sp>
      <p:sp>
        <p:nvSpPr>
          <p:cNvPr id="2" name="Slide Number Placeholder 1"/>
          <p:cNvSpPr>
            <a:spLocks noGrp="1"/>
          </p:cNvSpPr>
          <p:nvPr>
            <p:ph type="sldNum" sz="quarter" idx="12"/>
          </p:nvPr>
        </p:nvSpPr>
        <p:spPr/>
        <p:txBody>
          <a:bodyPr/>
          <a:lstStyle/>
          <a:p>
            <a:fld id="{6E55B427-7555-45A2-AB3E-57DD005FFBF4}" type="slidenum">
              <a:rPr lang="en-US" altLang="en-US" smtClean="0"/>
              <a:pPr/>
              <a:t>29</a:t>
            </a:fld>
            <a:endParaRPr lang="en-US" altLang="en-US"/>
          </a:p>
        </p:txBody>
      </p:sp>
    </p:spTree>
    <p:extLst>
      <p:ext uri="{BB962C8B-B14F-4D97-AF65-F5344CB8AC3E}">
        <p14:creationId xmlns:p14="http://schemas.microsoft.com/office/powerpoint/2010/main" val="2237691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b="1" smtClean="0">
                <a:solidFill>
                  <a:srgbClr val="7B9899"/>
                </a:solidFill>
              </a:rPr>
              <a:t>The Panel</a:t>
            </a:r>
          </a:p>
        </p:txBody>
      </p:sp>
      <p:sp>
        <p:nvSpPr>
          <p:cNvPr id="15364" name="Rectangle 3"/>
          <p:cNvSpPr>
            <a:spLocks noGrp="1" noChangeArrowheads="1"/>
          </p:cNvSpPr>
          <p:nvPr>
            <p:ph idx="1"/>
          </p:nvPr>
        </p:nvSpPr>
        <p:spPr/>
        <p:txBody>
          <a:bodyPr>
            <a:normAutofit fontScale="92500" lnSpcReduction="10000"/>
          </a:bodyPr>
          <a:lstStyle/>
          <a:p>
            <a:pPr algn="ctr" eaLnBrk="1" hangingPunct="1">
              <a:lnSpc>
                <a:spcPct val="80000"/>
              </a:lnSpc>
              <a:buFont typeface="Wingdings 2" panose="05020102010507070707" pitchFamily="18" charset="2"/>
              <a:buNone/>
            </a:pPr>
            <a:endParaRPr lang="en-US" altLang="en-US" sz="2200" dirty="0" smtClean="0"/>
          </a:p>
          <a:p>
            <a:pPr algn="ctr" eaLnBrk="1" hangingPunct="1">
              <a:lnSpc>
                <a:spcPct val="80000"/>
              </a:lnSpc>
              <a:buFont typeface="Wingdings 2" panose="05020102010507070707" pitchFamily="18" charset="2"/>
              <a:buNone/>
            </a:pPr>
            <a:r>
              <a:rPr lang="en-US" altLang="en-US" sz="2200" dirty="0" smtClean="0"/>
              <a:t>					</a:t>
            </a:r>
          </a:p>
          <a:p>
            <a:pPr algn="ctr" eaLnBrk="1" hangingPunct="1">
              <a:lnSpc>
                <a:spcPct val="80000"/>
              </a:lnSpc>
              <a:buFont typeface="Wingdings 2" panose="05020102010507070707" pitchFamily="18" charset="2"/>
              <a:buNone/>
            </a:pPr>
            <a:endParaRPr lang="en-US" altLang="en-US" sz="1800" dirty="0" smtClean="0"/>
          </a:p>
          <a:p>
            <a:pPr algn="ctr" eaLnBrk="1" hangingPunct="1">
              <a:lnSpc>
                <a:spcPct val="80000"/>
              </a:lnSpc>
              <a:buFontTx/>
              <a:buNone/>
            </a:pPr>
            <a:endParaRPr lang="en-US" altLang="en-US" sz="2200" dirty="0" smtClean="0"/>
          </a:p>
          <a:p>
            <a:pPr algn="ctr" eaLnBrk="1" hangingPunct="1">
              <a:lnSpc>
                <a:spcPct val="80000"/>
              </a:lnSpc>
              <a:buFontTx/>
              <a:buNone/>
            </a:pPr>
            <a:endParaRPr lang="en-US" altLang="en-US" sz="2200" dirty="0" smtClean="0"/>
          </a:p>
          <a:p>
            <a:pPr algn="ctr" eaLnBrk="1" hangingPunct="1">
              <a:lnSpc>
                <a:spcPct val="80000"/>
              </a:lnSpc>
              <a:buFontTx/>
              <a:buNone/>
            </a:pPr>
            <a:endParaRPr lang="en-US" altLang="en-US" sz="2200" dirty="0" smtClean="0"/>
          </a:p>
          <a:p>
            <a:pPr algn="ctr" eaLnBrk="1" hangingPunct="1">
              <a:lnSpc>
                <a:spcPct val="80000"/>
              </a:lnSpc>
              <a:buFontTx/>
              <a:buNone/>
            </a:pPr>
            <a:endParaRPr lang="en-US" altLang="en-US" sz="1800" dirty="0" smtClean="0"/>
          </a:p>
          <a:p>
            <a:pPr eaLnBrk="1" hangingPunct="1">
              <a:lnSpc>
                <a:spcPct val="80000"/>
              </a:lnSpc>
            </a:pPr>
            <a:r>
              <a:rPr lang="en-US" altLang="en-US" sz="1600" dirty="0" smtClean="0">
                <a:latin typeface="Times New Roman" panose="02020603050405020304" pitchFamily="18" charset="0"/>
                <a:cs typeface="Times New Roman" panose="02020603050405020304" pitchFamily="18" charset="0"/>
              </a:rPr>
              <a:t>Practice limited to eminent domain, condemnation, redevelopment and real estate tax appeals</a:t>
            </a:r>
          </a:p>
          <a:p>
            <a:pPr eaLnBrk="1" hangingPunct="1">
              <a:lnSpc>
                <a:spcPct val="80000"/>
              </a:lnSpc>
            </a:pPr>
            <a:r>
              <a:rPr lang="en-US" altLang="en-US" sz="1600" dirty="0" smtClean="0">
                <a:latin typeface="Times New Roman" panose="02020603050405020304" pitchFamily="18" charset="0"/>
                <a:cs typeface="Times New Roman" panose="02020603050405020304" pitchFamily="18" charset="0"/>
              </a:rPr>
              <a:t>25+ years representing property owners and special counsel to condemning authorities in eminent domain matters</a:t>
            </a:r>
          </a:p>
          <a:p>
            <a:pPr eaLnBrk="1" hangingPunct="1">
              <a:lnSpc>
                <a:spcPct val="80000"/>
              </a:lnSpc>
            </a:pPr>
            <a:r>
              <a:rPr lang="en-US" altLang="en-US" sz="1600" dirty="0" smtClean="0">
                <a:latin typeface="Times New Roman" panose="02020603050405020304" pitchFamily="18" charset="0"/>
                <a:cs typeface="Times New Roman" panose="02020603050405020304" pitchFamily="18" charset="0"/>
              </a:rPr>
              <a:t>Author, New Jersey Condemnation Law Blog, </a:t>
            </a:r>
            <a:r>
              <a:rPr lang="en-US" altLang="en-US" sz="1600" dirty="0" smtClean="0">
                <a:latin typeface="Times New Roman" panose="02020603050405020304" pitchFamily="18" charset="0"/>
                <a:cs typeface="Times New Roman" panose="02020603050405020304" pitchFamily="18" charset="0"/>
                <a:hlinkClick r:id="rId3"/>
              </a:rPr>
              <a:t>www.njcondemnationlaw.com</a:t>
            </a:r>
            <a:endParaRPr lang="en-US" altLang="en-US" sz="1600" dirty="0" smtClean="0">
              <a:latin typeface="Times New Roman" panose="02020603050405020304" pitchFamily="18" charset="0"/>
              <a:cs typeface="Times New Roman" panose="02020603050405020304" pitchFamily="18" charset="0"/>
            </a:endParaRPr>
          </a:p>
          <a:p>
            <a:pPr eaLnBrk="1" hangingPunct="1">
              <a:lnSpc>
                <a:spcPct val="80000"/>
              </a:lnSpc>
            </a:pPr>
            <a:r>
              <a:rPr lang="en-US" altLang="en-US" sz="1600" dirty="0" smtClean="0">
                <a:latin typeface="Times New Roman" panose="02020603050405020304" pitchFamily="18" charset="0"/>
                <a:cs typeface="Times New Roman" panose="02020603050405020304" pitchFamily="18" charset="0"/>
              </a:rPr>
              <a:t>New Jersey “Super Lawyer” (“Top 100” - 2009-2015; “Top 10” – 2012)</a:t>
            </a:r>
          </a:p>
          <a:p>
            <a:pPr eaLnBrk="1" hangingPunct="1">
              <a:lnSpc>
                <a:spcPct val="80000"/>
              </a:lnSpc>
            </a:pPr>
            <a:r>
              <a:rPr lang="en-US" altLang="en-US" sz="1600" dirty="0" smtClean="0">
                <a:latin typeface="Times New Roman" panose="02020603050405020304" pitchFamily="18" charset="0"/>
                <a:cs typeface="Times New Roman" panose="02020603050405020304" pitchFamily="18" charset="0"/>
              </a:rPr>
              <a:t>Subcommittee Chair, ABA Section of Litigation – Condemnation, Land Use &amp; Zoning Committee</a:t>
            </a:r>
          </a:p>
          <a:p>
            <a:pPr eaLnBrk="1" hangingPunct="1">
              <a:lnSpc>
                <a:spcPct val="80000"/>
              </a:lnSpc>
            </a:pPr>
            <a:r>
              <a:rPr lang="en-US" altLang="en-US" sz="1600" dirty="0" smtClean="0">
                <a:latin typeface="Times New Roman" panose="02020603050405020304" pitchFamily="18" charset="0"/>
                <a:cs typeface="Times New Roman" panose="02020603050405020304" pitchFamily="18" charset="0"/>
              </a:rPr>
              <a:t>Member of Governor Chris Christie’s Transition Team – Authorities Committee (2009)</a:t>
            </a:r>
          </a:p>
          <a:p>
            <a:pPr>
              <a:lnSpc>
                <a:spcPct val="80000"/>
              </a:lnSpc>
            </a:pPr>
            <a:r>
              <a:rPr lang="en-US" altLang="en-US" sz="1600" i="0" dirty="0" smtClean="0">
                <a:solidFill>
                  <a:schemeClr val="tx1"/>
                </a:solidFill>
                <a:latin typeface="Times New Roman" panose="02020603050405020304" pitchFamily="18" charset="0"/>
                <a:cs typeface="Times New Roman" panose="02020603050405020304" pitchFamily="18" charset="0"/>
              </a:rPr>
              <a:t>Member, NJ Builders’ Association Land Use and Redevelopment Committee </a:t>
            </a:r>
          </a:p>
          <a:p>
            <a:pPr eaLnBrk="1" hangingPunct="1">
              <a:lnSpc>
                <a:spcPct val="80000"/>
              </a:lnSpc>
            </a:pPr>
            <a:endParaRPr lang="en-US" altLang="en-US" sz="1600" dirty="0" smtClean="0">
              <a:latin typeface="Times New Roman" panose="02020603050405020304" pitchFamily="18" charset="0"/>
              <a:cs typeface="Times New Roman" panose="02020603050405020304" pitchFamily="18" charset="0"/>
            </a:endParaRPr>
          </a:p>
          <a:p>
            <a:pPr eaLnBrk="1" hangingPunct="1">
              <a:lnSpc>
                <a:spcPct val="80000"/>
              </a:lnSpc>
              <a:buFont typeface="Wingdings 2" panose="05020102010507070707" pitchFamily="18" charset="2"/>
              <a:buNone/>
            </a:pPr>
            <a:endParaRPr lang="en-US" altLang="en-US" sz="1800" dirty="0" smtClean="0">
              <a:latin typeface="Times New Roman" panose="02020603050405020304" pitchFamily="18" charset="0"/>
              <a:cs typeface="Times New Roman" panose="02020603050405020304" pitchFamily="18" charset="0"/>
            </a:endParaRPr>
          </a:p>
          <a:p>
            <a:pPr eaLnBrk="1" hangingPunct="1">
              <a:lnSpc>
                <a:spcPct val="80000"/>
              </a:lnSpc>
            </a:pPr>
            <a:endParaRPr lang="en-US" altLang="en-US" sz="1800" dirty="0" smtClean="0">
              <a:latin typeface="Times New Roman" panose="02020603050405020304" pitchFamily="18" charset="0"/>
              <a:cs typeface="Times New Roman" panose="02020603050405020304" pitchFamily="18" charset="0"/>
            </a:endParaRPr>
          </a:p>
        </p:txBody>
      </p:sp>
      <p:sp>
        <p:nvSpPr>
          <p:cNvPr id="5" name="Slide Number Placeholder 5"/>
          <p:cNvSpPr>
            <a:spLocks noGrp="1"/>
          </p:cNvSpPr>
          <p:nvPr>
            <p:ph type="sldNum" sz="quarter" idx="12"/>
          </p:nvPr>
        </p:nvSpPr>
        <p:spPr/>
        <p:txBody>
          <a:bodyPr/>
          <a:lstStyle>
            <a:lvl1pPr>
              <a:defRPr kumimoji="1" sz="4400" i="1">
                <a:solidFill>
                  <a:schemeClr val="tx2"/>
                </a:solidFill>
                <a:latin typeface="Times New Roman" panose="02020603050405020304" pitchFamily="18" charset="0"/>
              </a:defRPr>
            </a:lvl1pPr>
            <a:lvl2pPr marL="742950" indent="-285750">
              <a:defRPr kumimoji="1" sz="4400" i="1">
                <a:solidFill>
                  <a:schemeClr val="tx2"/>
                </a:solidFill>
                <a:latin typeface="Times New Roman" panose="02020603050405020304" pitchFamily="18" charset="0"/>
              </a:defRPr>
            </a:lvl2pPr>
            <a:lvl3pPr marL="1143000" indent="-228600">
              <a:defRPr kumimoji="1" sz="4400" i="1">
                <a:solidFill>
                  <a:schemeClr val="tx2"/>
                </a:solidFill>
                <a:latin typeface="Times New Roman" panose="02020603050405020304" pitchFamily="18" charset="0"/>
              </a:defRPr>
            </a:lvl3pPr>
            <a:lvl4pPr marL="1600200" indent="-228600">
              <a:defRPr kumimoji="1" sz="4400" i="1">
                <a:solidFill>
                  <a:schemeClr val="tx2"/>
                </a:solidFill>
                <a:latin typeface="Times New Roman" panose="02020603050405020304" pitchFamily="18" charset="0"/>
              </a:defRPr>
            </a:lvl4pPr>
            <a:lvl5pPr marL="2057400" indent="-228600">
              <a:defRPr kumimoji="1" sz="4400" i="1">
                <a:solidFill>
                  <a:schemeClr val="tx2"/>
                </a:solidFill>
                <a:latin typeface="Times New Roman" panose="02020603050405020304" pitchFamily="18" charset="0"/>
              </a:defRPr>
            </a:lvl5pPr>
            <a:lvl6pPr marL="2514600" indent="-228600" algn="r" eaLnBrk="0" fontAlgn="base" hangingPunct="0">
              <a:spcBef>
                <a:spcPct val="0"/>
              </a:spcBef>
              <a:spcAft>
                <a:spcPct val="0"/>
              </a:spcAft>
              <a:defRPr kumimoji="1" sz="4400" i="1">
                <a:solidFill>
                  <a:schemeClr val="tx2"/>
                </a:solidFill>
                <a:latin typeface="Times New Roman" panose="02020603050405020304" pitchFamily="18" charset="0"/>
              </a:defRPr>
            </a:lvl6pPr>
            <a:lvl7pPr marL="2971800" indent="-228600" algn="r" eaLnBrk="0" fontAlgn="base" hangingPunct="0">
              <a:spcBef>
                <a:spcPct val="0"/>
              </a:spcBef>
              <a:spcAft>
                <a:spcPct val="0"/>
              </a:spcAft>
              <a:defRPr kumimoji="1" sz="4400" i="1">
                <a:solidFill>
                  <a:schemeClr val="tx2"/>
                </a:solidFill>
                <a:latin typeface="Times New Roman" panose="02020603050405020304" pitchFamily="18" charset="0"/>
              </a:defRPr>
            </a:lvl7pPr>
            <a:lvl8pPr marL="3429000" indent="-228600" algn="r" eaLnBrk="0" fontAlgn="base" hangingPunct="0">
              <a:spcBef>
                <a:spcPct val="0"/>
              </a:spcBef>
              <a:spcAft>
                <a:spcPct val="0"/>
              </a:spcAft>
              <a:defRPr kumimoji="1" sz="4400" i="1">
                <a:solidFill>
                  <a:schemeClr val="tx2"/>
                </a:solidFill>
                <a:latin typeface="Times New Roman" panose="02020603050405020304" pitchFamily="18" charset="0"/>
              </a:defRPr>
            </a:lvl8pPr>
            <a:lvl9pPr marL="3886200" indent="-228600" algn="r" eaLnBrk="0" fontAlgn="base" hangingPunct="0">
              <a:spcBef>
                <a:spcPct val="0"/>
              </a:spcBef>
              <a:spcAft>
                <a:spcPct val="0"/>
              </a:spcAft>
              <a:defRPr kumimoji="1" sz="4400" i="1">
                <a:solidFill>
                  <a:schemeClr val="tx2"/>
                </a:solidFill>
                <a:latin typeface="Times New Roman" panose="02020603050405020304" pitchFamily="18" charset="0"/>
              </a:defRPr>
            </a:lvl9pPr>
          </a:lstStyle>
          <a:p>
            <a:fld id="{E3200945-6DCA-4D3C-B188-A7678AA9FB5B}" type="slidenum">
              <a:rPr kumimoji="0" lang="en-US" altLang="en-US" sz="1600">
                <a:solidFill>
                  <a:srgbClr val="7B9899"/>
                </a:solidFill>
              </a:rPr>
              <a:pPr/>
              <a:t>3</a:t>
            </a:fld>
            <a:endParaRPr kumimoji="0" lang="en-US" altLang="en-US" sz="1600">
              <a:solidFill>
                <a:srgbClr val="7B9899"/>
              </a:solidFill>
            </a:endParaRPr>
          </a:p>
        </p:txBody>
      </p:sp>
      <p:pic>
        <p:nvPicPr>
          <p:cNvPr id="15365" name="Picture 5" descr="ADP color 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524000"/>
            <a:ext cx="1676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Box 6"/>
          <p:cNvSpPr txBox="1">
            <a:spLocks noChangeArrowheads="1"/>
          </p:cNvSpPr>
          <p:nvPr/>
        </p:nvSpPr>
        <p:spPr bwMode="auto">
          <a:xfrm>
            <a:off x="2590800" y="1676400"/>
            <a:ext cx="57150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400" i="1">
                <a:solidFill>
                  <a:schemeClr val="tx2"/>
                </a:solidFill>
                <a:latin typeface="Times New Roman" panose="02020603050405020304" pitchFamily="18" charset="0"/>
              </a:defRPr>
            </a:lvl1pPr>
            <a:lvl2pPr marL="742950" indent="-285750">
              <a:defRPr kumimoji="1" sz="4400" i="1">
                <a:solidFill>
                  <a:schemeClr val="tx2"/>
                </a:solidFill>
                <a:latin typeface="Times New Roman" panose="02020603050405020304" pitchFamily="18" charset="0"/>
              </a:defRPr>
            </a:lvl2pPr>
            <a:lvl3pPr marL="1143000" indent="-228600">
              <a:defRPr kumimoji="1" sz="4400" i="1">
                <a:solidFill>
                  <a:schemeClr val="tx2"/>
                </a:solidFill>
                <a:latin typeface="Times New Roman" panose="02020603050405020304" pitchFamily="18" charset="0"/>
              </a:defRPr>
            </a:lvl3pPr>
            <a:lvl4pPr marL="1600200" indent="-228600">
              <a:defRPr kumimoji="1" sz="4400" i="1">
                <a:solidFill>
                  <a:schemeClr val="tx2"/>
                </a:solidFill>
                <a:latin typeface="Times New Roman" panose="02020603050405020304" pitchFamily="18" charset="0"/>
              </a:defRPr>
            </a:lvl4pPr>
            <a:lvl5pPr marL="2057400" indent="-228600">
              <a:defRPr kumimoji="1" sz="4400" i="1">
                <a:solidFill>
                  <a:schemeClr val="tx2"/>
                </a:solidFill>
                <a:latin typeface="Times New Roman" panose="02020603050405020304" pitchFamily="18" charset="0"/>
              </a:defRPr>
            </a:lvl5pPr>
            <a:lvl6pPr marL="2514600" indent="-228600" algn="r" eaLnBrk="0" fontAlgn="base" hangingPunct="0">
              <a:spcBef>
                <a:spcPct val="0"/>
              </a:spcBef>
              <a:spcAft>
                <a:spcPct val="0"/>
              </a:spcAft>
              <a:defRPr kumimoji="1" sz="4400" i="1">
                <a:solidFill>
                  <a:schemeClr val="tx2"/>
                </a:solidFill>
                <a:latin typeface="Times New Roman" panose="02020603050405020304" pitchFamily="18" charset="0"/>
              </a:defRPr>
            </a:lvl6pPr>
            <a:lvl7pPr marL="2971800" indent="-228600" algn="r" eaLnBrk="0" fontAlgn="base" hangingPunct="0">
              <a:spcBef>
                <a:spcPct val="0"/>
              </a:spcBef>
              <a:spcAft>
                <a:spcPct val="0"/>
              </a:spcAft>
              <a:defRPr kumimoji="1" sz="4400" i="1">
                <a:solidFill>
                  <a:schemeClr val="tx2"/>
                </a:solidFill>
                <a:latin typeface="Times New Roman" panose="02020603050405020304" pitchFamily="18" charset="0"/>
              </a:defRPr>
            </a:lvl7pPr>
            <a:lvl8pPr marL="3429000" indent="-228600" algn="r" eaLnBrk="0" fontAlgn="base" hangingPunct="0">
              <a:spcBef>
                <a:spcPct val="0"/>
              </a:spcBef>
              <a:spcAft>
                <a:spcPct val="0"/>
              </a:spcAft>
              <a:defRPr kumimoji="1" sz="4400" i="1">
                <a:solidFill>
                  <a:schemeClr val="tx2"/>
                </a:solidFill>
                <a:latin typeface="Times New Roman" panose="02020603050405020304" pitchFamily="18" charset="0"/>
              </a:defRPr>
            </a:lvl8pPr>
            <a:lvl9pPr marL="3886200" indent="-228600" algn="r" eaLnBrk="0" fontAlgn="base" hangingPunct="0">
              <a:spcBef>
                <a:spcPct val="0"/>
              </a:spcBef>
              <a:spcAft>
                <a:spcPct val="0"/>
              </a:spcAft>
              <a:defRPr kumimoji="1" sz="4400" i="1">
                <a:solidFill>
                  <a:schemeClr val="tx2"/>
                </a:solidFill>
                <a:latin typeface="Times New Roman" panose="02020603050405020304" pitchFamily="18" charset="0"/>
              </a:defRPr>
            </a:lvl9pPr>
          </a:lstStyle>
          <a:p>
            <a:pPr algn="l"/>
            <a:r>
              <a:rPr lang="en-US" altLang="en-US" sz="2400" i="0" dirty="0">
                <a:solidFill>
                  <a:schemeClr val="tx1"/>
                </a:solidFill>
              </a:rPr>
              <a:t>Anthony F. Della Pelle, Esq. , CRE</a:t>
            </a:r>
          </a:p>
          <a:p>
            <a:pPr algn="l"/>
            <a:r>
              <a:rPr lang="en-US" altLang="en-US" sz="1800" i="0" dirty="0" smtClean="0">
                <a:solidFill>
                  <a:schemeClr val="tx1"/>
                </a:solidFill>
                <a:hlinkClick r:id="rId5"/>
              </a:rPr>
              <a:t>adellapelle@mckirdyriskin.com</a:t>
            </a:r>
            <a:endParaRPr lang="en-US" altLang="en-US" sz="1800" i="0" dirty="0" smtClean="0">
              <a:solidFill>
                <a:schemeClr val="tx1"/>
              </a:solidFill>
            </a:endParaRPr>
          </a:p>
          <a:p>
            <a:pPr algn="l"/>
            <a:r>
              <a:rPr lang="en-US" altLang="en-US" sz="1800" i="0" dirty="0" smtClean="0">
                <a:solidFill>
                  <a:schemeClr val="tx1"/>
                </a:solidFill>
                <a:hlinkClick r:id="rId6"/>
              </a:rPr>
              <a:t>www.mckirdyriskin.com</a:t>
            </a:r>
            <a:r>
              <a:rPr lang="en-US" altLang="en-US" sz="1800" i="0" dirty="0" smtClean="0">
                <a:solidFill>
                  <a:schemeClr val="tx1"/>
                </a:solidFill>
              </a:rPr>
              <a:t> </a:t>
            </a:r>
            <a:endParaRPr lang="en-US" altLang="en-US" sz="1800" i="0" dirty="0">
              <a:solidFill>
                <a:schemeClr val="tx1"/>
              </a:solidFill>
            </a:endParaRPr>
          </a:p>
          <a:p>
            <a:pPr algn="l"/>
            <a:endParaRPr lang="en-US" altLang="en-US" sz="1800" i="0" dirty="0">
              <a:solidFill>
                <a:schemeClr val="tx1"/>
              </a:solidFill>
            </a:endParaRPr>
          </a:p>
        </p:txBody>
      </p:sp>
      <p:sp>
        <p:nvSpPr>
          <p:cNvPr id="15367" name="TextBox 7"/>
          <p:cNvSpPr txBox="1">
            <a:spLocks noChangeArrowheads="1"/>
          </p:cNvSpPr>
          <p:nvPr/>
        </p:nvSpPr>
        <p:spPr bwMode="auto">
          <a:xfrm>
            <a:off x="2428875" y="2750039"/>
            <a:ext cx="5715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400" i="1">
                <a:solidFill>
                  <a:schemeClr val="tx2"/>
                </a:solidFill>
                <a:latin typeface="Times New Roman" panose="02020603050405020304" pitchFamily="18" charset="0"/>
              </a:defRPr>
            </a:lvl1pPr>
            <a:lvl2pPr marL="742950" indent="-285750">
              <a:defRPr kumimoji="1" sz="4400" i="1">
                <a:solidFill>
                  <a:schemeClr val="tx2"/>
                </a:solidFill>
                <a:latin typeface="Times New Roman" panose="02020603050405020304" pitchFamily="18" charset="0"/>
              </a:defRPr>
            </a:lvl2pPr>
            <a:lvl3pPr marL="1143000" indent="-228600">
              <a:defRPr kumimoji="1" sz="4400" i="1">
                <a:solidFill>
                  <a:schemeClr val="tx2"/>
                </a:solidFill>
                <a:latin typeface="Times New Roman" panose="02020603050405020304" pitchFamily="18" charset="0"/>
              </a:defRPr>
            </a:lvl3pPr>
            <a:lvl4pPr marL="1600200" indent="-228600">
              <a:defRPr kumimoji="1" sz="4400" i="1">
                <a:solidFill>
                  <a:schemeClr val="tx2"/>
                </a:solidFill>
                <a:latin typeface="Times New Roman" panose="02020603050405020304" pitchFamily="18" charset="0"/>
              </a:defRPr>
            </a:lvl4pPr>
            <a:lvl5pPr marL="2057400" indent="-228600">
              <a:defRPr kumimoji="1" sz="4400" i="1">
                <a:solidFill>
                  <a:schemeClr val="tx2"/>
                </a:solidFill>
                <a:latin typeface="Times New Roman" panose="02020603050405020304" pitchFamily="18" charset="0"/>
              </a:defRPr>
            </a:lvl5pPr>
            <a:lvl6pPr marL="2514600" indent="-228600" algn="r" eaLnBrk="0" fontAlgn="base" hangingPunct="0">
              <a:spcBef>
                <a:spcPct val="0"/>
              </a:spcBef>
              <a:spcAft>
                <a:spcPct val="0"/>
              </a:spcAft>
              <a:defRPr kumimoji="1" sz="4400" i="1">
                <a:solidFill>
                  <a:schemeClr val="tx2"/>
                </a:solidFill>
                <a:latin typeface="Times New Roman" panose="02020603050405020304" pitchFamily="18" charset="0"/>
              </a:defRPr>
            </a:lvl6pPr>
            <a:lvl7pPr marL="2971800" indent="-228600" algn="r" eaLnBrk="0" fontAlgn="base" hangingPunct="0">
              <a:spcBef>
                <a:spcPct val="0"/>
              </a:spcBef>
              <a:spcAft>
                <a:spcPct val="0"/>
              </a:spcAft>
              <a:defRPr kumimoji="1" sz="4400" i="1">
                <a:solidFill>
                  <a:schemeClr val="tx2"/>
                </a:solidFill>
                <a:latin typeface="Times New Roman" panose="02020603050405020304" pitchFamily="18" charset="0"/>
              </a:defRPr>
            </a:lvl7pPr>
            <a:lvl8pPr marL="3429000" indent="-228600" algn="r" eaLnBrk="0" fontAlgn="base" hangingPunct="0">
              <a:spcBef>
                <a:spcPct val="0"/>
              </a:spcBef>
              <a:spcAft>
                <a:spcPct val="0"/>
              </a:spcAft>
              <a:defRPr kumimoji="1" sz="4400" i="1">
                <a:solidFill>
                  <a:schemeClr val="tx2"/>
                </a:solidFill>
                <a:latin typeface="Times New Roman" panose="02020603050405020304" pitchFamily="18" charset="0"/>
              </a:defRPr>
            </a:lvl8pPr>
            <a:lvl9pPr marL="3886200" indent="-228600" algn="r" eaLnBrk="0" fontAlgn="base" hangingPunct="0">
              <a:spcBef>
                <a:spcPct val="0"/>
              </a:spcBef>
              <a:spcAft>
                <a:spcPct val="0"/>
              </a:spcAft>
              <a:defRPr kumimoji="1" sz="4400" i="1">
                <a:solidFill>
                  <a:schemeClr val="tx2"/>
                </a:solidFill>
                <a:latin typeface="Times New Roman" panose="02020603050405020304" pitchFamily="18" charset="0"/>
              </a:defRPr>
            </a:lvl9pPr>
          </a:lstStyle>
          <a:p>
            <a:pPr algn="l">
              <a:buFont typeface="Arial" panose="020B0604020202020204" pitchFamily="34" charset="0"/>
              <a:buChar char="•"/>
            </a:pPr>
            <a:r>
              <a:rPr lang="en-US" altLang="en-US" sz="1600" i="0" dirty="0">
                <a:solidFill>
                  <a:schemeClr val="tx1"/>
                </a:solidFill>
              </a:rPr>
              <a:t>Shareholder, McKirdy &amp; Riskin, PA </a:t>
            </a:r>
          </a:p>
          <a:p>
            <a:pPr algn="l">
              <a:buFont typeface="Arial" panose="020B0604020202020204" pitchFamily="34" charset="0"/>
              <a:buChar char="•"/>
            </a:pPr>
            <a:r>
              <a:rPr lang="en-US" altLang="en-US" sz="1600" i="0" dirty="0">
                <a:solidFill>
                  <a:schemeClr val="tx1"/>
                </a:solidFill>
              </a:rPr>
              <a:t>Certified Civil Trial Attorney by NJ Supreme Court</a:t>
            </a:r>
          </a:p>
          <a:p>
            <a:pPr algn="l">
              <a:buFont typeface="Arial" panose="020B0604020202020204" pitchFamily="34" charset="0"/>
              <a:buChar char="•"/>
            </a:pPr>
            <a:r>
              <a:rPr lang="en-US" altLang="en-US" sz="1600" i="0" dirty="0">
                <a:solidFill>
                  <a:schemeClr val="tx1"/>
                </a:solidFill>
              </a:rPr>
              <a:t> New Jersey Representative, Owners’ Counsel of America</a:t>
            </a:r>
          </a:p>
          <a:p>
            <a:pPr algn="l">
              <a:buFont typeface="Arial" panose="020B0604020202020204" pitchFamily="34" charset="0"/>
              <a:buChar char="•"/>
            </a:pPr>
            <a:r>
              <a:rPr lang="en-US" altLang="en-US" sz="1600" i="0" dirty="0">
                <a:solidFill>
                  <a:schemeClr val="tx1"/>
                </a:solidFill>
              </a:rPr>
              <a:t> Member, Counselors of Real Estate®</a:t>
            </a:r>
          </a:p>
        </p:txBody>
      </p:sp>
      <p:pic>
        <p:nvPicPr>
          <p:cNvPr id="8" name="Picture 5" descr="MR Logo large.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267200" y="365126"/>
            <a:ext cx="4495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title"/>
          </p:nvPr>
        </p:nvSpPr>
        <p:spPr/>
        <p:txBody>
          <a:bodyPr/>
          <a:lstStyle/>
          <a:p>
            <a:r>
              <a:rPr lang="en-US" altLang="en-US" sz="3600" smtClean="0">
                <a:solidFill>
                  <a:schemeClr val="tx2"/>
                </a:solidFill>
                <a:latin typeface="Times New Roman" panose="02020603050405020304" pitchFamily="18" charset="0"/>
                <a:cs typeface="Times New Roman" panose="02020603050405020304" pitchFamily="18" charset="0"/>
              </a:rPr>
              <a:t>Legislative History of A-3615 / S-2447</a:t>
            </a:r>
          </a:p>
        </p:txBody>
      </p:sp>
      <p:sp>
        <p:nvSpPr>
          <p:cNvPr id="16387" name="Rectangle 6"/>
          <p:cNvSpPr>
            <a:spLocks noGrp="1" noChangeArrowheads="1"/>
          </p:cNvSpPr>
          <p:nvPr>
            <p:ph type="body" idx="1"/>
          </p:nvPr>
        </p:nvSpPr>
        <p:spPr>
          <a:xfrm>
            <a:off x="457200" y="1295400"/>
            <a:ext cx="8229600" cy="5181600"/>
          </a:xfrm>
        </p:spPr>
        <p:txBody>
          <a:bodyPr/>
          <a:lstStyle/>
          <a:p>
            <a:pPr>
              <a:lnSpc>
                <a:spcPct val="80000"/>
              </a:lnSpc>
            </a:pPr>
            <a:r>
              <a:rPr lang="en-US" altLang="en-US" smtClean="0"/>
              <a:t>Introduced in the Assembly on December 13, 2012 and in the Senate on January 8, 2013.</a:t>
            </a:r>
          </a:p>
          <a:p>
            <a:pPr>
              <a:lnSpc>
                <a:spcPct val="80000"/>
              </a:lnSpc>
            </a:pPr>
            <a:r>
              <a:rPr lang="en-US" altLang="en-US" smtClean="0"/>
              <a:t>Passed by the Assembly 78-0-0 on May 20, 2013</a:t>
            </a:r>
          </a:p>
          <a:p>
            <a:pPr>
              <a:lnSpc>
                <a:spcPct val="80000"/>
              </a:lnSpc>
            </a:pPr>
            <a:r>
              <a:rPr lang="en-US" altLang="en-US" smtClean="0"/>
              <a:t>Passed by the Senate 36-1 on June 20, 2013 </a:t>
            </a:r>
          </a:p>
          <a:p>
            <a:pPr>
              <a:lnSpc>
                <a:spcPct val="80000"/>
              </a:lnSpc>
            </a:pPr>
            <a:r>
              <a:rPr lang="en-US" altLang="en-US" smtClean="0"/>
              <a:t>Signed by Governor Christie on September 9, 2013 -- </a:t>
            </a:r>
            <a:r>
              <a:rPr lang="en-US" altLang="en-US" b="1" smtClean="0"/>
              <a:t>P.L.2013, c.159</a:t>
            </a:r>
          </a:p>
        </p:txBody>
      </p:sp>
      <p:sp>
        <p:nvSpPr>
          <p:cNvPr id="2" name="Slide Number Placeholder 1"/>
          <p:cNvSpPr>
            <a:spLocks noGrp="1"/>
          </p:cNvSpPr>
          <p:nvPr>
            <p:ph type="sldNum" sz="quarter" idx="12"/>
          </p:nvPr>
        </p:nvSpPr>
        <p:spPr/>
        <p:txBody>
          <a:bodyPr/>
          <a:lstStyle/>
          <a:p>
            <a:fld id="{6E55B427-7555-45A2-AB3E-57DD005FFBF4}" type="slidenum">
              <a:rPr lang="en-US" altLang="en-US" smtClean="0"/>
              <a:pPr/>
              <a:t>30</a:t>
            </a:fld>
            <a:endParaRPr lang="en-US" altLang="en-US"/>
          </a:p>
        </p:txBody>
      </p:sp>
    </p:spTree>
    <p:extLst>
      <p:ext uri="{BB962C8B-B14F-4D97-AF65-F5344CB8AC3E}">
        <p14:creationId xmlns:p14="http://schemas.microsoft.com/office/powerpoint/2010/main" val="36986317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p:txBody>
          <a:bodyPr/>
          <a:lstStyle/>
          <a:p>
            <a:r>
              <a:rPr lang="en-US" altLang="en-US" sz="4000" dirty="0">
                <a:solidFill>
                  <a:schemeClr val="tx2"/>
                </a:solidFill>
                <a:latin typeface="Times New Roman" panose="02020603050405020304" pitchFamily="18" charset="0"/>
                <a:cs typeface="Times New Roman" panose="02020603050405020304" pitchFamily="18" charset="0"/>
              </a:rPr>
              <a:t>Non Condemnation Redevelopment Area </a:t>
            </a:r>
            <a:r>
              <a:rPr lang="en-US" altLang="en-US" sz="4000" dirty="0" smtClean="0">
                <a:solidFill>
                  <a:schemeClr val="tx2"/>
                </a:solidFill>
                <a:latin typeface="Times New Roman" panose="02020603050405020304" pitchFamily="18" charset="0"/>
                <a:cs typeface="Times New Roman" panose="02020603050405020304" pitchFamily="18" charset="0"/>
              </a:rPr>
              <a:t>Resolution </a:t>
            </a:r>
            <a:r>
              <a:rPr lang="en-US" altLang="en-US" sz="4000" dirty="0">
                <a:solidFill>
                  <a:schemeClr val="tx2"/>
                </a:solidFill>
                <a:latin typeface="Times New Roman" panose="02020603050405020304" pitchFamily="18" charset="0"/>
                <a:cs typeface="Times New Roman" panose="02020603050405020304" pitchFamily="18" charset="0"/>
              </a:rPr>
              <a:t>Requirement</a:t>
            </a:r>
            <a:endParaRPr lang="en-US" altLang="en-US" sz="4000" dirty="0" smtClean="0">
              <a:solidFill>
                <a:schemeClr val="tx2"/>
              </a:solidFill>
              <a:latin typeface="Times New Roman" panose="02020603050405020304" pitchFamily="18" charset="0"/>
              <a:cs typeface="Times New Roman" panose="02020603050405020304" pitchFamily="18" charset="0"/>
            </a:endParaRPr>
          </a:p>
        </p:txBody>
      </p:sp>
      <p:sp>
        <p:nvSpPr>
          <p:cNvPr id="17411" name="Rectangle 3"/>
          <p:cNvSpPr>
            <a:spLocks noGrp="1"/>
          </p:cNvSpPr>
          <p:nvPr>
            <p:ph type="body" idx="1"/>
          </p:nvPr>
        </p:nvSpPr>
        <p:spPr/>
        <p:txBody>
          <a:bodyPr>
            <a:normAutofit lnSpcReduction="10000"/>
          </a:bodyPr>
          <a:lstStyle/>
          <a:p>
            <a:pPr>
              <a:lnSpc>
                <a:spcPct val="90000"/>
              </a:lnSpc>
            </a:pPr>
            <a:r>
              <a:rPr lang="en-US" altLang="en-US" sz="2400" dirty="0" smtClean="0"/>
              <a:t>The </a:t>
            </a:r>
            <a:r>
              <a:rPr lang="en-US" altLang="en-US" sz="2400" i="1" dirty="0" smtClean="0">
                <a:solidFill>
                  <a:schemeClr val="tx2"/>
                </a:solidFill>
              </a:rPr>
              <a:t>resolution authorizing the planning board to undertake a preliminary investigation </a:t>
            </a:r>
            <a:r>
              <a:rPr lang="en-US" altLang="en-US" sz="2400" dirty="0" smtClean="0"/>
              <a:t>shall state whether the redevelopment area determination shall authorize the municipality to use all those powers provided by the Legislature for use in a redevelopment area </a:t>
            </a:r>
            <a:r>
              <a:rPr lang="en-US" altLang="en-US" sz="2400" i="1" dirty="0" smtClean="0">
                <a:solidFill>
                  <a:schemeClr val="tx2"/>
                </a:solidFill>
              </a:rPr>
              <a:t>other than the use of eminent domain</a:t>
            </a:r>
            <a:r>
              <a:rPr lang="en-US" altLang="en-US" sz="2400" dirty="0" smtClean="0"/>
              <a:t> (hereinafter referred to as a "Non-Condemnation Redevelopment Area") or whether the redevelopment area determination shall authorize the municipality to use all those powers provided by the Legislature for use in a redevelopment area, including the power of eminent domain (hereinafter referred to as a "Condemnation Redevelopment Area")…..”</a:t>
            </a:r>
          </a:p>
          <a:p>
            <a:pPr>
              <a:lnSpc>
                <a:spcPct val="90000"/>
              </a:lnSpc>
              <a:buFont typeface="Arial" panose="020B0604020202020204" pitchFamily="34" charset="0"/>
              <a:buNone/>
            </a:pPr>
            <a:r>
              <a:rPr lang="en-US" altLang="en-US" sz="2400" dirty="0" smtClean="0"/>
              <a:t>	</a:t>
            </a:r>
            <a:r>
              <a:rPr lang="en-US" altLang="en-US" sz="2400" i="1" dirty="0" smtClean="0"/>
              <a:t>N.J.S.A</a:t>
            </a:r>
            <a:r>
              <a:rPr lang="en-US" altLang="en-US" sz="2400" dirty="0" smtClean="0"/>
              <a:t>. 40A:12A-6(a)</a:t>
            </a:r>
          </a:p>
          <a:p>
            <a:pPr>
              <a:lnSpc>
                <a:spcPct val="90000"/>
              </a:lnSpc>
            </a:pPr>
            <a:endParaRPr lang="en-US" altLang="en-US" sz="2400" dirty="0" smtClean="0"/>
          </a:p>
        </p:txBody>
      </p:sp>
      <p:sp>
        <p:nvSpPr>
          <p:cNvPr id="2" name="Slide Number Placeholder 1"/>
          <p:cNvSpPr>
            <a:spLocks noGrp="1"/>
          </p:cNvSpPr>
          <p:nvPr>
            <p:ph type="sldNum" sz="quarter" idx="12"/>
          </p:nvPr>
        </p:nvSpPr>
        <p:spPr/>
        <p:txBody>
          <a:bodyPr/>
          <a:lstStyle/>
          <a:p>
            <a:fld id="{6E55B427-7555-45A2-AB3E-57DD005FFBF4}" type="slidenum">
              <a:rPr lang="en-US" altLang="en-US" smtClean="0"/>
              <a:pPr/>
              <a:t>31</a:t>
            </a:fld>
            <a:endParaRPr lang="en-US" altLang="en-US"/>
          </a:p>
        </p:txBody>
      </p:sp>
    </p:spTree>
    <p:extLst>
      <p:ext uri="{BB962C8B-B14F-4D97-AF65-F5344CB8AC3E}">
        <p14:creationId xmlns:p14="http://schemas.microsoft.com/office/powerpoint/2010/main" val="33079630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p:txBody>
          <a:bodyPr/>
          <a:lstStyle/>
          <a:p>
            <a:r>
              <a:rPr lang="en-US" altLang="en-US" sz="3600" dirty="0" smtClean="0">
                <a:solidFill>
                  <a:schemeClr val="tx2"/>
                </a:solidFill>
                <a:latin typeface="Times New Roman" panose="02020603050405020304" pitchFamily="18" charset="0"/>
                <a:cs typeface="Times New Roman" panose="02020603050405020304" pitchFamily="18" charset="0"/>
              </a:rPr>
              <a:t>Non Condemnation Redevelopment Area Notice Requirement</a:t>
            </a:r>
          </a:p>
        </p:txBody>
      </p:sp>
      <p:sp>
        <p:nvSpPr>
          <p:cNvPr id="19459" name="Rectangle 3"/>
          <p:cNvSpPr>
            <a:spLocks noGrp="1"/>
          </p:cNvSpPr>
          <p:nvPr>
            <p:ph type="body" idx="1"/>
          </p:nvPr>
        </p:nvSpPr>
        <p:spPr/>
        <p:txBody>
          <a:bodyPr/>
          <a:lstStyle/>
          <a:p>
            <a:pPr lvl="1">
              <a:buFont typeface="Arial" panose="020B0604020202020204" pitchFamily="34" charset="0"/>
              <a:buNone/>
            </a:pPr>
            <a:endParaRPr lang="en-US" altLang="en-US" smtClean="0"/>
          </a:p>
          <a:p>
            <a:pPr lvl="1">
              <a:buFont typeface="Arial" panose="020B0604020202020204" pitchFamily="34" charset="0"/>
              <a:buNone/>
            </a:pPr>
            <a:r>
              <a:rPr lang="en-US" altLang="en-US" smtClean="0"/>
              <a:t>“…the notice of the hearing shall specifically state that a redevelopment area determination shall </a:t>
            </a:r>
            <a:r>
              <a:rPr lang="en-US" altLang="en-US" b="1" smtClean="0">
                <a:solidFill>
                  <a:schemeClr val="tx2"/>
                </a:solidFill>
              </a:rPr>
              <a:t>not</a:t>
            </a:r>
            <a:r>
              <a:rPr lang="en-US" altLang="en-US" smtClean="0"/>
              <a:t> authorize the municipality to exercise the power of eminent domain to acquire any property in the delineated area.”</a:t>
            </a:r>
          </a:p>
          <a:p>
            <a:pPr lvl="1">
              <a:buFont typeface="Arial" panose="020B0604020202020204" pitchFamily="34" charset="0"/>
              <a:buNone/>
            </a:pPr>
            <a:r>
              <a:rPr lang="en-US" altLang="en-US" smtClean="0"/>
              <a:t>	</a:t>
            </a:r>
            <a:r>
              <a:rPr lang="en-US" altLang="en-US" i="1" smtClean="0"/>
              <a:t>N.J.S.A.</a:t>
            </a:r>
            <a:r>
              <a:rPr lang="en-US" altLang="en-US" smtClean="0"/>
              <a:t> 40A:12A-6(b)(3)(b)</a:t>
            </a:r>
          </a:p>
          <a:p>
            <a:pPr lvl="1">
              <a:buFont typeface="Arial" panose="020B0604020202020204" pitchFamily="34" charset="0"/>
              <a:buNone/>
            </a:pPr>
            <a:endParaRPr lang="en-US" altLang="en-US" smtClean="0"/>
          </a:p>
        </p:txBody>
      </p:sp>
      <p:sp>
        <p:nvSpPr>
          <p:cNvPr id="2" name="Slide Number Placeholder 1"/>
          <p:cNvSpPr>
            <a:spLocks noGrp="1"/>
          </p:cNvSpPr>
          <p:nvPr>
            <p:ph type="sldNum" sz="quarter" idx="12"/>
          </p:nvPr>
        </p:nvSpPr>
        <p:spPr/>
        <p:txBody>
          <a:bodyPr/>
          <a:lstStyle/>
          <a:p>
            <a:fld id="{6E55B427-7555-45A2-AB3E-57DD005FFBF4}" type="slidenum">
              <a:rPr lang="en-US" altLang="en-US" smtClean="0"/>
              <a:pPr/>
              <a:t>32</a:t>
            </a:fld>
            <a:endParaRPr lang="en-US" altLang="en-US"/>
          </a:p>
        </p:txBody>
      </p:sp>
    </p:spTree>
    <p:extLst>
      <p:ext uri="{BB962C8B-B14F-4D97-AF65-F5344CB8AC3E}">
        <p14:creationId xmlns:p14="http://schemas.microsoft.com/office/powerpoint/2010/main" val="26825655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p:txBody>
          <a:bodyPr/>
          <a:lstStyle/>
          <a:p>
            <a:r>
              <a:rPr lang="en-US" altLang="en-US" sz="3200" smtClean="0">
                <a:solidFill>
                  <a:schemeClr val="tx2"/>
                </a:solidFill>
                <a:latin typeface="Times New Roman" panose="02020603050405020304" pitchFamily="18" charset="0"/>
                <a:cs typeface="Times New Roman" panose="02020603050405020304" pitchFamily="18" charset="0"/>
              </a:rPr>
              <a:t>Changing Course To Permit Eminent Domain</a:t>
            </a:r>
          </a:p>
        </p:txBody>
      </p:sp>
      <p:sp>
        <p:nvSpPr>
          <p:cNvPr id="21507" name="Rectangle 3"/>
          <p:cNvSpPr>
            <a:spLocks noGrp="1"/>
          </p:cNvSpPr>
          <p:nvPr>
            <p:ph type="body" idx="1"/>
          </p:nvPr>
        </p:nvSpPr>
        <p:spPr/>
        <p:txBody>
          <a:bodyPr/>
          <a:lstStyle/>
          <a:p>
            <a:pPr>
              <a:lnSpc>
                <a:spcPct val="80000"/>
              </a:lnSpc>
            </a:pPr>
            <a:r>
              <a:rPr lang="en-US" altLang="en-US" sz="2400" smtClean="0"/>
              <a:t>The Non Condemnation Redevelopment Area is not necessarily permanent: </a:t>
            </a:r>
          </a:p>
          <a:p>
            <a:pPr lvl="1">
              <a:lnSpc>
                <a:spcPct val="80000"/>
              </a:lnSpc>
              <a:buFont typeface="Arial" panose="020B0604020202020204" pitchFamily="34" charset="0"/>
              <a:buNone/>
            </a:pPr>
            <a:r>
              <a:rPr lang="en-US" altLang="en-US" sz="2400" smtClean="0"/>
              <a:t>	“(g)   If a municipal governing body has determined an area to be a Non-Condemnation Redevelopment Area and is unable to acquire property that is necessary for the redevelopment project, the </a:t>
            </a:r>
            <a:r>
              <a:rPr lang="en-US" altLang="en-US" sz="2400" i="1" smtClean="0">
                <a:solidFill>
                  <a:schemeClr val="tx2"/>
                </a:solidFill>
              </a:rPr>
              <a:t>municipality may initiate and follow the process set forth in this section to determine whether the area or property is a Condemnation Redevelopment Area. </a:t>
            </a:r>
            <a:r>
              <a:rPr lang="en-US" altLang="en-US" sz="2400" smtClean="0"/>
              <a:t> Such determination shall be based upon the </a:t>
            </a:r>
            <a:r>
              <a:rPr lang="en-US" altLang="en-US" sz="2400" b="1" smtClean="0">
                <a:solidFill>
                  <a:schemeClr val="tx2"/>
                </a:solidFill>
              </a:rPr>
              <a:t>then-existing conditions</a:t>
            </a:r>
            <a:r>
              <a:rPr lang="en-US" altLang="en-US" sz="2400" smtClean="0">
                <a:solidFill>
                  <a:schemeClr val="tx2"/>
                </a:solidFill>
              </a:rPr>
              <a:t> </a:t>
            </a:r>
            <a:r>
              <a:rPr lang="en-US" altLang="en-US" sz="2400" smtClean="0"/>
              <a:t>and not based upon the condition of the area or property at the time of the prior Non-Condemnation Redevelopment Area determination.”</a:t>
            </a:r>
          </a:p>
          <a:p>
            <a:pPr lvl="1">
              <a:lnSpc>
                <a:spcPct val="80000"/>
              </a:lnSpc>
              <a:buFont typeface="Arial" panose="020B0604020202020204" pitchFamily="34" charset="0"/>
              <a:buNone/>
            </a:pPr>
            <a:r>
              <a:rPr lang="en-US" altLang="en-US" sz="2400" smtClean="0"/>
              <a:t>	</a:t>
            </a:r>
            <a:r>
              <a:rPr lang="en-US" altLang="en-US" sz="2400" i="1" smtClean="0"/>
              <a:t>N.J.S.A.</a:t>
            </a:r>
            <a:r>
              <a:rPr lang="en-US" altLang="en-US" sz="2400" smtClean="0"/>
              <a:t> 40A:12A-6 (b) (5) (g)</a:t>
            </a:r>
          </a:p>
          <a:p>
            <a:pPr lvl="1">
              <a:lnSpc>
                <a:spcPct val="80000"/>
              </a:lnSpc>
              <a:buFont typeface="Arial" panose="020B0604020202020204" pitchFamily="34" charset="0"/>
              <a:buNone/>
            </a:pPr>
            <a:endParaRPr lang="en-US" altLang="en-US" sz="2400" smtClean="0"/>
          </a:p>
        </p:txBody>
      </p:sp>
      <p:sp>
        <p:nvSpPr>
          <p:cNvPr id="2" name="Slide Number Placeholder 1"/>
          <p:cNvSpPr>
            <a:spLocks noGrp="1"/>
          </p:cNvSpPr>
          <p:nvPr>
            <p:ph type="sldNum" sz="quarter" idx="12"/>
          </p:nvPr>
        </p:nvSpPr>
        <p:spPr/>
        <p:txBody>
          <a:bodyPr/>
          <a:lstStyle/>
          <a:p>
            <a:fld id="{6E55B427-7555-45A2-AB3E-57DD005FFBF4}" type="slidenum">
              <a:rPr lang="en-US" altLang="en-US" smtClean="0"/>
              <a:pPr/>
              <a:t>33</a:t>
            </a:fld>
            <a:endParaRPr lang="en-US" altLang="en-US"/>
          </a:p>
        </p:txBody>
      </p:sp>
    </p:spTree>
    <p:extLst>
      <p:ext uri="{BB962C8B-B14F-4D97-AF65-F5344CB8AC3E}">
        <p14:creationId xmlns:p14="http://schemas.microsoft.com/office/powerpoint/2010/main" val="36427270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p:txBody>
          <a:bodyPr/>
          <a:lstStyle/>
          <a:p>
            <a:r>
              <a:rPr lang="en-US" altLang="en-US" sz="3600" smtClean="0">
                <a:solidFill>
                  <a:schemeClr val="tx2"/>
                </a:solidFill>
                <a:latin typeface="Times New Roman" panose="02020603050405020304" pitchFamily="18" charset="0"/>
                <a:cs typeface="Times New Roman" panose="02020603050405020304" pitchFamily="18" charset="0"/>
              </a:rPr>
              <a:t>Condemnation Redevelopment Area </a:t>
            </a:r>
            <a:br>
              <a:rPr lang="en-US" altLang="en-US" sz="3600" smtClean="0">
                <a:solidFill>
                  <a:schemeClr val="tx2"/>
                </a:solidFill>
                <a:latin typeface="Times New Roman" panose="02020603050405020304" pitchFamily="18" charset="0"/>
                <a:cs typeface="Times New Roman" panose="02020603050405020304" pitchFamily="18" charset="0"/>
              </a:rPr>
            </a:br>
            <a:r>
              <a:rPr lang="en-US" altLang="en-US" sz="3600" smtClean="0">
                <a:solidFill>
                  <a:schemeClr val="tx2"/>
                </a:solidFill>
                <a:latin typeface="Times New Roman" panose="02020603050405020304" pitchFamily="18" charset="0"/>
                <a:cs typeface="Times New Roman" panose="02020603050405020304" pitchFamily="18" charset="0"/>
              </a:rPr>
              <a:t>Notice Requirement</a:t>
            </a:r>
            <a:endParaRPr lang="en-US" altLang="en-US" sz="3600" smtClean="0"/>
          </a:p>
        </p:txBody>
      </p:sp>
      <p:sp>
        <p:nvSpPr>
          <p:cNvPr id="23555" name="Rectangle 3"/>
          <p:cNvSpPr>
            <a:spLocks noGrp="1"/>
          </p:cNvSpPr>
          <p:nvPr>
            <p:ph type="body" idx="1"/>
          </p:nvPr>
        </p:nvSpPr>
        <p:spPr/>
        <p:txBody>
          <a:bodyPr/>
          <a:lstStyle/>
          <a:p>
            <a:pPr lvl="1">
              <a:buFont typeface="Arial" panose="020B0604020202020204" pitchFamily="34" charset="0"/>
              <a:buNone/>
            </a:pPr>
            <a:r>
              <a:rPr lang="en-US" altLang="en-US" smtClean="0"/>
              <a:t>	“(c)   If the resolution assigning the investigation to the planning board, pursuant to subsection a. of this section, stated that the redevelopment determination shall establish a Condemnation Redevelopment Area, the </a:t>
            </a:r>
            <a:r>
              <a:rPr lang="en-US" altLang="en-US" i="1" smtClean="0"/>
              <a:t>notice of the hearing shall specifically state that a redevelopment area determination shall authorize the municipality to exercise the power of eminent domain to acquire property in the delineated area</a:t>
            </a:r>
            <a:r>
              <a:rPr lang="en-US" altLang="en-US" smtClean="0"/>
              <a:t>.”</a:t>
            </a:r>
          </a:p>
          <a:p>
            <a:pPr lvl="1">
              <a:buFont typeface="Arial" panose="020B0604020202020204" pitchFamily="34" charset="0"/>
              <a:buNone/>
            </a:pPr>
            <a:r>
              <a:rPr lang="en-US" altLang="en-US" smtClean="0"/>
              <a:t>	</a:t>
            </a:r>
            <a:r>
              <a:rPr lang="en-US" altLang="en-US" i="1" smtClean="0"/>
              <a:t>N.J.S.A</a:t>
            </a:r>
            <a:r>
              <a:rPr lang="en-US" altLang="en-US" smtClean="0"/>
              <a:t>. 40A:12A-6(b)(3)(c)</a:t>
            </a:r>
          </a:p>
          <a:p>
            <a:pPr lvl="1">
              <a:buFont typeface="Arial" panose="020B0604020202020204" pitchFamily="34" charset="0"/>
              <a:buNone/>
            </a:pPr>
            <a:endParaRPr lang="en-US" altLang="en-US" smtClean="0"/>
          </a:p>
        </p:txBody>
      </p:sp>
      <p:sp>
        <p:nvSpPr>
          <p:cNvPr id="2" name="Slide Number Placeholder 1"/>
          <p:cNvSpPr>
            <a:spLocks noGrp="1"/>
          </p:cNvSpPr>
          <p:nvPr>
            <p:ph type="sldNum" sz="quarter" idx="12"/>
          </p:nvPr>
        </p:nvSpPr>
        <p:spPr/>
        <p:txBody>
          <a:bodyPr/>
          <a:lstStyle/>
          <a:p>
            <a:fld id="{6E55B427-7555-45A2-AB3E-57DD005FFBF4}" type="slidenum">
              <a:rPr lang="en-US" altLang="en-US" smtClean="0"/>
              <a:pPr/>
              <a:t>34</a:t>
            </a:fld>
            <a:endParaRPr lang="en-US" altLang="en-US"/>
          </a:p>
        </p:txBody>
      </p:sp>
    </p:spTree>
    <p:extLst>
      <p:ext uri="{BB962C8B-B14F-4D97-AF65-F5344CB8AC3E}">
        <p14:creationId xmlns:p14="http://schemas.microsoft.com/office/powerpoint/2010/main" val="39521637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p:txBody>
          <a:bodyPr/>
          <a:lstStyle/>
          <a:p>
            <a:r>
              <a:rPr lang="en-US" altLang="en-US" sz="4000" i="1" smtClean="0">
                <a:solidFill>
                  <a:schemeClr val="tx2"/>
                </a:solidFill>
                <a:latin typeface="Times New Roman" panose="02020603050405020304" pitchFamily="18" charset="0"/>
                <a:cs typeface="Times New Roman" panose="02020603050405020304" pitchFamily="18" charset="0"/>
              </a:rPr>
              <a:t>Gallenthin</a:t>
            </a:r>
            <a:r>
              <a:rPr lang="en-US" altLang="en-US" sz="4000" smtClean="0">
                <a:solidFill>
                  <a:schemeClr val="tx2"/>
                </a:solidFill>
                <a:latin typeface="Times New Roman" panose="02020603050405020304" pitchFamily="18" charset="0"/>
                <a:cs typeface="Times New Roman" panose="02020603050405020304" pitchFamily="18" charset="0"/>
              </a:rPr>
              <a:t> and </a:t>
            </a:r>
            <a:r>
              <a:rPr lang="en-US" altLang="en-US" sz="4000" i="1" smtClean="0">
                <a:solidFill>
                  <a:schemeClr val="tx2"/>
                </a:solidFill>
                <a:latin typeface="Times New Roman" panose="02020603050405020304" pitchFamily="18" charset="0"/>
                <a:cs typeface="Times New Roman" panose="02020603050405020304" pitchFamily="18" charset="0"/>
              </a:rPr>
              <a:t>DeRose</a:t>
            </a:r>
            <a:r>
              <a:rPr lang="en-US" altLang="en-US" sz="4000" smtClean="0">
                <a:solidFill>
                  <a:schemeClr val="tx2"/>
                </a:solidFill>
                <a:latin typeface="Times New Roman" panose="02020603050405020304" pitchFamily="18" charset="0"/>
                <a:cs typeface="Times New Roman" panose="02020603050405020304" pitchFamily="18" charset="0"/>
              </a:rPr>
              <a:t> Codified</a:t>
            </a:r>
          </a:p>
        </p:txBody>
      </p:sp>
      <p:sp>
        <p:nvSpPr>
          <p:cNvPr id="25603" name="Rectangle 3"/>
          <p:cNvSpPr>
            <a:spLocks noGrp="1"/>
          </p:cNvSpPr>
          <p:nvPr>
            <p:ph type="body" idx="1"/>
          </p:nvPr>
        </p:nvSpPr>
        <p:spPr/>
        <p:txBody>
          <a:bodyPr/>
          <a:lstStyle/>
          <a:p>
            <a:pPr>
              <a:buFont typeface="Arial" panose="020B0604020202020204" pitchFamily="34" charset="0"/>
              <a:buNone/>
            </a:pPr>
            <a:r>
              <a:rPr lang="en-US" altLang="en-US" smtClean="0"/>
              <a:t> </a:t>
            </a:r>
          </a:p>
          <a:p>
            <a:pPr lvl="1">
              <a:buFont typeface="Arial" panose="020B0604020202020204" pitchFamily="34" charset="0"/>
              <a:buNone/>
            </a:pPr>
            <a:r>
              <a:rPr lang="en-US" altLang="en-US" b="1" smtClean="0"/>
              <a:t>	“</a:t>
            </a:r>
            <a:r>
              <a:rPr lang="en-US" altLang="en-US" smtClean="0"/>
              <a:t>WHEREAS</a:t>
            </a:r>
            <a:r>
              <a:rPr lang="en-US" altLang="en-US" b="1" smtClean="0"/>
              <a:t>,</a:t>
            </a:r>
            <a:r>
              <a:rPr lang="en-US" altLang="en-US" smtClean="0"/>
              <a:t> The "Local Redevelopment and Housing Law" should appropriately be amended to be </a:t>
            </a:r>
            <a:r>
              <a:rPr lang="en-US" altLang="en-US" i="1" smtClean="0"/>
              <a:t>consistent with these judicial holdings </a:t>
            </a:r>
            <a:r>
              <a:rPr lang="en-US" altLang="en-US" smtClean="0"/>
              <a:t>and to address some of the concerns raised with respect to the use of eminent domain in the implementation of redevelopment programs;”</a:t>
            </a:r>
          </a:p>
          <a:p>
            <a:pPr lvl="1">
              <a:buFont typeface="Arial" panose="020B0604020202020204" pitchFamily="34" charset="0"/>
              <a:buNone/>
            </a:pPr>
            <a:r>
              <a:rPr lang="en-US" altLang="en-US" smtClean="0"/>
              <a:t>	N.J.S.A. 40A:12A-2</a:t>
            </a:r>
          </a:p>
          <a:p>
            <a:pPr lvl="1">
              <a:buFont typeface="Arial" panose="020B0604020202020204" pitchFamily="34" charset="0"/>
              <a:buNone/>
            </a:pPr>
            <a:endParaRPr lang="en-US" altLang="en-US" smtClean="0"/>
          </a:p>
        </p:txBody>
      </p:sp>
      <p:sp>
        <p:nvSpPr>
          <p:cNvPr id="2" name="Slide Number Placeholder 1"/>
          <p:cNvSpPr>
            <a:spLocks noGrp="1"/>
          </p:cNvSpPr>
          <p:nvPr>
            <p:ph type="sldNum" sz="quarter" idx="12"/>
          </p:nvPr>
        </p:nvSpPr>
        <p:spPr/>
        <p:txBody>
          <a:bodyPr/>
          <a:lstStyle/>
          <a:p>
            <a:fld id="{6E55B427-7555-45A2-AB3E-57DD005FFBF4}" type="slidenum">
              <a:rPr lang="en-US" altLang="en-US" smtClean="0"/>
              <a:pPr/>
              <a:t>35</a:t>
            </a:fld>
            <a:endParaRPr lang="en-US" altLang="en-US"/>
          </a:p>
        </p:txBody>
      </p:sp>
    </p:spTree>
    <p:extLst>
      <p:ext uri="{BB962C8B-B14F-4D97-AF65-F5344CB8AC3E}">
        <p14:creationId xmlns:p14="http://schemas.microsoft.com/office/powerpoint/2010/main" val="24203329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p:txBody>
          <a:bodyPr/>
          <a:lstStyle/>
          <a:p>
            <a:r>
              <a:rPr lang="en-US" altLang="en-US" sz="4000" i="1" smtClean="0">
                <a:solidFill>
                  <a:schemeClr val="tx2"/>
                </a:solidFill>
                <a:latin typeface="Times New Roman" panose="02020603050405020304" pitchFamily="18" charset="0"/>
                <a:cs typeface="Times New Roman" panose="02020603050405020304" pitchFamily="18" charset="0"/>
              </a:rPr>
              <a:t>DeRose</a:t>
            </a:r>
            <a:r>
              <a:rPr lang="en-US" altLang="en-US" sz="4000" smtClean="0">
                <a:solidFill>
                  <a:schemeClr val="tx2"/>
                </a:solidFill>
                <a:latin typeface="Times New Roman" panose="02020603050405020304" pitchFamily="18" charset="0"/>
                <a:cs typeface="Times New Roman" panose="02020603050405020304" pitchFamily="18" charset="0"/>
              </a:rPr>
              <a:t> Declaration</a:t>
            </a:r>
            <a:r>
              <a:rPr lang="en-US" altLang="en-US" sz="4000" smtClean="0">
                <a:latin typeface="Times New Roman" panose="02020603050405020304" pitchFamily="18" charset="0"/>
                <a:cs typeface="Times New Roman" panose="02020603050405020304" pitchFamily="18" charset="0"/>
              </a:rPr>
              <a:t> </a:t>
            </a:r>
          </a:p>
        </p:txBody>
      </p:sp>
      <p:sp>
        <p:nvSpPr>
          <p:cNvPr id="27651" name="Rectangle 3"/>
          <p:cNvSpPr>
            <a:spLocks noGrp="1"/>
          </p:cNvSpPr>
          <p:nvPr>
            <p:ph type="body" idx="1"/>
          </p:nvPr>
        </p:nvSpPr>
        <p:spPr/>
        <p:txBody>
          <a:bodyPr/>
          <a:lstStyle/>
          <a:p>
            <a:pPr lvl="1">
              <a:buFont typeface="Arial" panose="020B0604020202020204" pitchFamily="34" charset="0"/>
              <a:buNone/>
            </a:pPr>
            <a:r>
              <a:rPr lang="en-US" altLang="en-US" sz="2400" b="1" smtClean="0"/>
              <a:t>	</a:t>
            </a:r>
            <a:r>
              <a:rPr lang="en-US" altLang="en-US" sz="2400" smtClean="0"/>
              <a:t>WHEREAS, The Appellate Division of the Superior Court in </a:t>
            </a:r>
            <a:r>
              <a:rPr lang="en-US" altLang="en-US" sz="2400" i="1" smtClean="0"/>
              <a:t>Harrison Redevelopment Agency</a:t>
            </a:r>
            <a:r>
              <a:rPr lang="en-US" altLang="en-US" sz="2400" smtClean="0"/>
              <a:t> v. </a:t>
            </a:r>
            <a:r>
              <a:rPr lang="en-US" altLang="en-US" sz="2400" i="1" smtClean="0"/>
              <a:t>DeRose</a:t>
            </a:r>
            <a:r>
              <a:rPr lang="en-US" altLang="en-US" sz="2400" smtClean="0"/>
              <a:t>, 398 </a:t>
            </a:r>
            <a:r>
              <a:rPr lang="en-US" altLang="en-US" sz="2400" i="1" smtClean="0"/>
              <a:t>N.J. Super.</a:t>
            </a:r>
            <a:r>
              <a:rPr lang="en-US" altLang="en-US" sz="2400" smtClean="0"/>
              <a:t> 361 (App. Div. 2008) addressed a due process concern with the notice provision under the Local Redevelopment and Housing Law, in cases where eminent domain was used long after the property sought to be acquired was designated as blighted and property owners were precluded from challenging such designation in defense of the condemnation of their properties;</a:t>
            </a:r>
          </a:p>
          <a:p>
            <a:pPr lvl="1">
              <a:buFont typeface="Arial" panose="020B0604020202020204" pitchFamily="34" charset="0"/>
              <a:buNone/>
            </a:pPr>
            <a:r>
              <a:rPr lang="en-US" altLang="en-US" sz="2400" smtClean="0"/>
              <a:t>	</a:t>
            </a:r>
            <a:r>
              <a:rPr lang="en-US" altLang="en-US" sz="2400" i="1" smtClean="0"/>
              <a:t>N.J.S.A</a:t>
            </a:r>
            <a:r>
              <a:rPr lang="en-US" altLang="en-US" sz="2400" smtClean="0"/>
              <a:t>. 40A:12A-2</a:t>
            </a:r>
          </a:p>
          <a:p>
            <a:pPr lvl="1">
              <a:buFont typeface="Arial" panose="020B0604020202020204" pitchFamily="34" charset="0"/>
              <a:buNone/>
            </a:pPr>
            <a:endParaRPr lang="en-US" altLang="en-US" sz="2400" smtClean="0"/>
          </a:p>
        </p:txBody>
      </p:sp>
      <p:sp>
        <p:nvSpPr>
          <p:cNvPr id="2" name="Slide Number Placeholder 1"/>
          <p:cNvSpPr>
            <a:spLocks noGrp="1"/>
          </p:cNvSpPr>
          <p:nvPr>
            <p:ph type="sldNum" sz="quarter" idx="12"/>
          </p:nvPr>
        </p:nvSpPr>
        <p:spPr/>
        <p:txBody>
          <a:bodyPr/>
          <a:lstStyle/>
          <a:p>
            <a:fld id="{6E55B427-7555-45A2-AB3E-57DD005FFBF4}" type="slidenum">
              <a:rPr lang="en-US" altLang="en-US" smtClean="0"/>
              <a:pPr/>
              <a:t>36</a:t>
            </a:fld>
            <a:endParaRPr lang="en-US" altLang="en-US"/>
          </a:p>
        </p:txBody>
      </p:sp>
    </p:spTree>
    <p:extLst>
      <p:ext uri="{BB962C8B-B14F-4D97-AF65-F5344CB8AC3E}">
        <p14:creationId xmlns:p14="http://schemas.microsoft.com/office/powerpoint/2010/main" val="37094855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p:txBody>
          <a:bodyPr/>
          <a:lstStyle/>
          <a:p>
            <a:r>
              <a:rPr lang="en-US" altLang="en-US" sz="4000" i="1" smtClean="0">
                <a:solidFill>
                  <a:schemeClr val="tx2"/>
                </a:solidFill>
                <a:latin typeface="Times New Roman" panose="02020603050405020304" pitchFamily="18" charset="0"/>
                <a:cs typeface="Times New Roman" panose="02020603050405020304" pitchFamily="18" charset="0"/>
              </a:rPr>
              <a:t>DeRose</a:t>
            </a:r>
            <a:r>
              <a:rPr lang="en-US" altLang="en-US" sz="4000" smtClean="0">
                <a:solidFill>
                  <a:schemeClr val="tx2"/>
                </a:solidFill>
                <a:latin typeface="Times New Roman" panose="02020603050405020304" pitchFamily="18" charset="0"/>
                <a:cs typeface="Times New Roman" panose="02020603050405020304" pitchFamily="18" charset="0"/>
              </a:rPr>
              <a:t> Codified</a:t>
            </a:r>
          </a:p>
        </p:txBody>
      </p:sp>
      <p:sp>
        <p:nvSpPr>
          <p:cNvPr id="29699" name="Rectangle 3"/>
          <p:cNvSpPr>
            <a:spLocks noGrp="1"/>
          </p:cNvSpPr>
          <p:nvPr>
            <p:ph type="body" idx="1"/>
          </p:nvPr>
        </p:nvSpPr>
        <p:spPr>
          <a:xfrm>
            <a:off x="457200" y="1371600"/>
            <a:ext cx="8229600" cy="4525963"/>
          </a:xfrm>
        </p:spPr>
        <p:txBody>
          <a:bodyPr>
            <a:normAutofit lnSpcReduction="10000"/>
          </a:bodyPr>
          <a:lstStyle/>
          <a:p>
            <a:pPr>
              <a:lnSpc>
                <a:spcPct val="80000"/>
              </a:lnSpc>
            </a:pPr>
            <a:r>
              <a:rPr lang="en-US" altLang="en-US" sz="2400" smtClean="0"/>
              <a:t>“(e)   If the governing body resolution assigning the investigation to the planning board, pursuant to subsection a. of this section, stated that the redevelopment determination shall establish a Condemnation Redevelopment Area, </a:t>
            </a:r>
            <a:r>
              <a:rPr lang="en-US" altLang="en-US" sz="2400" i="1" smtClean="0"/>
              <a:t>the notice of the determination required pursuant to subparagraph (d) of this paragraph shall indicate that</a:t>
            </a:r>
            <a:r>
              <a:rPr lang="en-US" altLang="en-US" sz="2400" smtClean="0"/>
              <a:t>:</a:t>
            </a:r>
          </a:p>
          <a:p>
            <a:pPr>
              <a:lnSpc>
                <a:spcPct val="80000"/>
              </a:lnSpc>
            </a:pPr>
            <a:r>
              <a:rPr lang="en-US" altLang="en-US" sz="2400" smtClean="0"/>
              <a:t>     (i)   the determination operates as a finding of public purpose and authorizes the municipality to exercise the power of eminent domain to acquire property in the redevelopment area, and</a:t>
            </a:r>
          </a:p>
          <a:p>
            <a:pPr>
              <a:lnSpc>
                <a:spcPct val="80000"/>
              </a:lnSpc>
            </a:pPr>
            <a:r>
              <a:rPr lang="en-US" altLang="en-US" sz="2400" smtClean="0"/>
              <a:t>     (ii)  legal action to challenge the determination must be commenced within 45 days of receipt of notice and that failure to do so shall preclude an owner from later raising such challenge.”</a:t>
            </a:r>
          </a:p>
          <a:p>
            <a:pPr lvl="1">
              <a:lnSpc>
                <a:spcPct val="80000"/>
              </a:lnSpc>
              <a:buFont typeface="Arial" panose="020B0604020202020204" pitchFamily="34" charset="0"/>
              <a:buNone/>
            </a:pPr>
            <a:r>
              <a:rPr lang="en-US" altLang="en-US" sz="2400" i="1" smtClean="0"/>
              <a:t>N.J.S.A.</a:t>
            </a:r>
            <a:r>
              <a:rPr lang="en-US" altLang="en-US" sz="2400" smtClean="0"/>
              <a:t> 40A:12A-6 (b) (5)(e)</a:t>
            </a:r>
          </a:p>
          <a:p>
            <a:pPr>
              <a:lnSpc>
                <a:spcPct val="80000"/>
              </a:lnSpc>
            </a:pPr>
            <a:endParaRPr lang="en-US" altLang="en-US" sz="2400" u="sng" smtClean="0"/>
          </a:p>
        </p:txBody>
      </p:sp>
      <p:sp>
        <p:nvSpPr>
          <p:cNvPr id="2" name="Slide Number Placeholder 1"/>
          <p:cNvSpPr>
            <a:spLocks noGrp="1"/>
          </p:cNvSpPr>
          <p:nvPr>
            <p:ph type="sldNum" sz="quarter" idx="12"/>
          </p:nvPr>
        </p:nvSpPr>
        <p:spPr/>
        <p:txBody>
          <a:bodyPr/>
          <a:lstStyle/>
          <a:p>
            <a:fld id="{6E55B427-7555-45A2-AB3E-57DD005FFBF4}" type="slidenum">
              <a:rPr lang="en-US" altLang="en-US" smtClean="0"/>
              <a:pPr/>
              <a:t>37</a:t>
            </a:fld>
            <a:endParaRPr lang="en-US" altLang="en-US"/>
          </a:p>
        </p:txBody>
      </p:sp>
    </p:spTree>
    <p:extLst>
      <p:ext uri="{BB962C8B-B14F-4D97-AF65-F5344CB8AC3E}">
        <p14:creationId xmlns:p14="http://schemas.microsoft.com/office/powerpoint/2010/main" val="5202427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p:txBody>
          <a:bodyPr/>
          <a:lstStyle/>
          <a:p>
            <a:r>
              <a:rPr lang="en-US" altLang="en-US" sz="4000" i="1" smtClean="0">
                <a:solidFill>
                  <a:schemeClr val="tx2"/>
                </a:solidFill>
                <a:latin typeface="Times New Roman" panose="02020603050405020304" pitchFamily="18" charset="0"/>
                <a:cs typeface="Times New Roman" panose="02020603050405020304" pitchFamily="18" charset="0"/>
              </a:rPr>
              <a:t>DeRose</a:t>
            </a:r>
            <a:r>
              <a:rPr lang="en-US" altLang="en-US" sz="4000" smtClean="0">
                <a:solidFill>
                  <a:schemeClr val="tx2"/>
                </a:solidFill>
                <a:latin typeface="Times New Roman" panose="02020603050405020304" pitchFamily="18" charset="0"/>
                <a:cs typeface="Times New Roman" panose="02020603050405020304" pitchFamily="18" charset="0"/>
              </a:rPr>
              <a:t> Repose</a:t>
            </a:r>
          </a:p>
        </p:txBody>
      </p:sp>
      <p:sp>
        <p:nvSpPr>
          <p:cNvPr id="31747" name="Rectangle 3"/>
          <p:cNvSpPr>
            <a:spLocks noGrp="1"/>
          </p:cNvSpPr>
          <p:nvPr>
            <p:ph type="body" idx="1"/>
          </p:nvPr>
        </p:nvSpPr>
        <p:spPr/>
        <p:txBody>
          <a:bodyPr/>
          <a:lstStyle/>
          <a:p>
            <a:pPr>
              <a:lnSpc>
                <a:spcPct val="90000"/>
              </a:lnSpc>
              <a:buFont typeface="Arial" panose="020B0604020202020204" pitchFamily="34" charset="0"/>
              <a:buNone/>
            </a:pPr>
            <a:r>
              <a:rPr lang="en-US" altLang="en-US" sz="2400" smtClean="0"/>
              <a:t>	“(h)   A property owner who has received notice pursuant to this section </a:t>
            </a:r>
            <a:r>
              <a:rPr lang="en-US" altLang="en-US" sz="2400" i="1" smtClean="0"/>
              <a:t>who does not file a legal challenge to the redevelopment determination affecting his or her property within 45 days </a:t>
            </a:r>
            <a:r>
              <a:rPr lang="en-US" altLang="en-US" sz="2400" smtClean="0"/>
              <a:t>of receipt of such notice shall thereafter be barred from filing such a challenge and, in the case of a Condemnation Redevelopment Area and upon compliance with the notice provisions of subparagraph (e) of this paragraph, </a:t>
            </a:r>
            <a:r>
              <a:rPr lang="en-US" altLang="en-US" sz="2400" i="1" smtClean="0"/>
              <a:t>shall further be barred </a:t>
            </a:r>
            <a:r>
              <a:rPr lang="en-US" altLang="en-US" sz="2400" smtClean="0"/>
              <a:t>from asserting a challenge to the redevelopment determination as a defense in any condemnation proceeding to acquire the property unless the municipality and the property owner agree otherwise.”</a:t>
            </a:r>
          </a:p>
          <a:p>
            <a:pPr lvl="1">
              <a:lnSpc>
                <a:spcPct val="90000"/>
              </a:lnSpc>
              <a:buFont typeface="Arial" panose="020B0604020202020204" pitchFamily="34" charset="0"/>
              <a:buNone/>
            </a:pPr>
            <a:r>
              <a:rPr lang="en-US" altLang="en-US" sz="2000" i="1" smtClean="0"/>
              <a:t>N.J.S.A</a:t>
            </a:r>
            <a:r>
              <a:rPr lang="en-US" altLang="en-US" sz="2000" smtClean="0"/>
              <a:t>. 40A:12A-6 (b) (5) (h)</a:t>
            </a:r>
          </a:p>
          <a:p>
            <a:pPr>
              <a:lnSpc>
                <a:spcPct val="90000"/>
              </a:lnSpc>
              <a:buFont typeface="Arial" panose="020B0604020202020204" pitchFamily="34" charset="0"/>
              <a:buNone/>
            </a:pPr>
            <a:endParaRPr lang="en-US" altLang="en-US" sz="2400" smtClean="0"/>
          </a:p>
          <a:p>
            <a:pPr>
              <a:lnSpc>
                <a:spcPct val="90000"/>
              </a:lnSpc>
              <a:buFont typeface="Arial" panose="020B0604020202020204" pitchFamily="34" charset="0"/>
              <a:buNone/>
            </a:pPr>
            <a:endParaRPr lang="en-US" altLang="en-US" sz="2400" smtClean="0"/>
          </a:p>
        </p:txBody>
      </p:sp>
      <p:sp>
        <p:nvSpPr>
          <p:cNvPr id="2" name="Slide Number Placeholder 1"/>
          <p:cNvSpPr>
            <a:spLocks noGrp="1"/>
          </p:cNvSpPr>
          <p:nvPr>
            <p:ph type="sldNum" sz="quarter" idx="12"/>
          </p:nvPr>
        </p:nvSpPr>
        <p:spPr/>
        <p:txBody>
          <a:bodyPr/>
          <a:lstStyle/>
          <a:p>
            <a:fld id="{6E55B427-7555-45A2-AB3E-57DD005FFBF4}" type="slidenum">
              <a:rPr lang="en-US" altLang="en-US" smtClean="0"/>
              <a:pPr/>
              <a:t>38</a:t>
            </a:fld>
            <a:endParaRPr lang="en-US" altLang="en-US"/>
          </a:p>
        </p:txBody>
      </p:sp>
    </p:spTree>
    <p:extLst>
      <p:ext uri="{BB962C8B-B14F-4D97-AF65-F5344CB8AC3E}">
        <p14:creationId xmlns:p14="http://schemas.microsoft.com/office/powerpoint/2010/main" val="29583933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p:txBody>
          <a:bodyPr/>
          <a:lstStyle/>
          <a:p>
            <a:r>
              <a:rPr lang="en-US" altLang="en-US" sz="4000" i="1" smtClean="0">
                <a:solidFill>
                  <a:schemeClr val="tx2"/>
                </a:solidFill>
                <a:latin typeface="Times New Roman" panose="02020603050405020304" pitchFamily="18" charset="0"/>
                <a:cs typeface="Times New Roman" panose="02020603050405020304" pitchFamily="18" charset="0"/>
              </a:rPr>
              <a:t>Gallenthin</a:t>
            </a:r>
            <a:r>
              <a:rPr lang="en-US" altLang="en-US" sz="4000" smtClean="0">
                <a:solidFill>
                  <a:schemeClr val="tx2"/>
                </a:solidFill>
                <a:latin typeface="Times New Roman" panose="02020603050405020304" pitchFamily="18" charset="0"/>
                <a:cs typeface="Times New Roman" panose="02020603050405020304" pitchFamily="18" charset="0"/>
              </a:rPr>
              <a:t> Declaration</a:t>
            </a:r>
          </a:p>
        </p:txBody>
      </p:sp>
      <p:sp>
        <p:nvSpPr>
          <p:cNvPr id="33795" name="Rectangle 3"/>
          <p:cNvSpPr>
            <a:spLocks noGrp="1"/>
          </p:cNvSpPr>
          <p:nvPr>
            <p:ph type="body" idx="1"/>
          </p:nvPr>
        </p:nvSpPr>
        <p:spPr/>
        <p:txBody>
          <a:bodyPr/>
          <a:lstStyle/>
          <a:p>
            <a:pPr lvl="1">
              <a:buFont typeface="Arial" panose="020B0604020202020204" pitchFamily="34" charset="0"/>
              <a:buNone/>
            </a:pPr>
            <a:r>
              <a:rPr lang="en-US" altLang="en-US" b="1" smtClean="0"/>
              <a:t>	“</a:t>
            </a:r>
            <a:r>
              <a:rPr lang="en-US" altLang="en-US" smtClean="0"/>
              <a:t>WHEREAS, The New Jersey Supreme Court in </a:t>
            </a:r>
            <a:r>
              <a:rPr lang="en-US" altLang="en-US" i="1" smtClean="0"/>
              <a:t>Gallenthin Realty Development, Inc.</a:t>
            </a:r>
            <a:r>
              <a:rPr lang="en-US" altLang="en-US" smtClean="0"/>
              <a:t> v. </a:t>
            </a:r>
            <a:r>
              <a:rPr lang="en-US" altLang="en-US" i="1" smtClean="0"/>
              <a:t>Borough of Paulsboro</a:t>
            </a:r>
            <a:r>
              <a:rPr lang="en-US" altLang="en-US" smtClean="0"/>
              <a:t>, 191 </a:t>
            </a:r>
            <a:r>
              <a:rPr lang="en-US" altLang="en-US" i="1" smtClean="0"/>
              <a:t>N.J.</a:t>
            </a:r>
            <a:r>
              <a:rPr lang="en-US" altLang="en-US" smtClean="0"/>
              <a:t> 344 (2007), clarified one of the criterion for designating redevelopment areas in New Jersey and emphasized that the use of eminent domain cannot be justified to acquire property unless it is blighted, rather than merely not being put to its optimal use; “</a:t>
            </a:r>
          </a:p>
          <a:p>
            <a:pPr lvl="1">
              <a:buFont typeface="Arial" panose="020B0604020202020204" pitchFamily="34" charset="0"/>
              <a:buNone/>
            </a:pPr>
            <a:r>
              <a:rPr lang="en-US" altLang="en-US" smtClean="0"/>
              <a:t>	</a:t>
            </a:r>
            <a:r>
              <a:rPr lang="en-US" altLang="en-US" i="1" smtClean="0"/>
              <a:t>N.J.S.A</a:t>
            </a:r>
            <a:r>
              <a:rPr lang="en-US" altLang="en-US" smtClean="0"/>
              <a:t>. 40A:12A-2</a:t>
            </a:r>
          </a:p>
          <a:p>
            <a:pPr lvl="1">
              <a:buFont typeface="Arial" panose="020B0604020202020204" pitchFamily="34" charset="0"/>
              <a:buNone/>
            </a:pPr>
            <a:endParaRPr lang="en-US" altLang="en-US" smtClean="0"/>
          </a:p>
        </p:txBody>
      </p:sp>
      <p:sp>
        <p:nvSpPr>
          <p:cNvPr id="2" name="Slide Number Placeholder 1"/>
          <p:cNvSpPr>
            <a:spLocks noGrp="1"/>
          </p:cNvSpPr>
          <p:nvPr>
            <p:ph type="sldNum" sz="quarter" idx="12"/>
          </p:nvPr>
        </p:nvSpPr>
        <p:spPr/>
        <p:txBody>
          <a:bodyPr/>
          <a:lstStyle/>
          <a:p>
            <a:fld id="{6E55B427-7555-45A2-AB3E-57DD005FFBF4}" type="slidenum">
              <a:rPr lang="en-US" altLang="en-US" smtClean="0"/>
              <a:pPr/>
              <a:t>39</a:t>
            </a:fld>
            <a:endParaRPr lang="en-US" altLang="en-US"/>
          </a:p>
        </p:txBody>
      </p:sp>
    </p:spTree>
    <p:extLst>
      <p:ext uri="{BB962C8B-B14F-4D97-AF65-F5344CB8AC3E}">
        <p14:creationId xmlns:p14="http://schemas.microsoft.com/office/powerpoint/2010/main" val="1879520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295400" y="228600"/>
            <a:ext cx="6773863"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i="0" dirty="0">
                <a:solidFill>
                  <a:schemeClr val="tx2"/>
                </a:solidFill>
                <a:latin typeface="Arial" panose="020B0604020202020204" pitchFamily="34" charset="0"/>
              </a:rPr>
              <a:t>Redevelopment Basics in NJ</a:t>
            </a:r>
          </a:p>
        </p:txBody>
      </p:sp>
      <p:sp>
        <p:nvSpPr>
          <p:cNvPr id="4099" name="Rectangle 7"/>
          <p:cNvSpPr>
            <a:spLocks noChangeArrowheads="1"/>
          </p:cNvSpPr>
          <p:nvPr/>
        </p:nvSpPr>
        <p:spPr bwMode="auto">
          <a:xfrm>
            <a:off x="762000" y="1427163"/>
            <a:ext cx="76200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1800" b="1" dirty="0">
                <a:latin typeface="Times New Roman" panose="02020603050405020304" pitchFamily="18" charset="0"/>
                <a:ea typeface="MS Mincho" panose="02020609040205080304" pitchFamily="49" charset="-128"/>
              </a:rPr>
              <a:t>Constitutional Provisions</a:t>
            </a:r>
          </a:p>
          <a:p>
            <a:pPr algn="just" eaLnBrk="1" hangingPunct="1">
              <a:spcBef>
                <a:spcPct val="0"/>
              </a:spcBef>
              <a:buFontTx/>
              <a:buNone/>
            </a:pPr>
            <a:endParaRPr lang="en-US" altLang="en-US" sz="1800" dirty="0">
              <a:latin typeface="Times New Roman" panose="02020603050405020304" pitchFamily="18" charset="0"/>
              <a:ea typeface="MS Mincho" panose="02020609040205080304" pitchFamily="49" charset="-128"/>
            </a:endParaRPr>
          </a:p>
          <a:p>
            <a:pPr algn="just" eaLnBrk="1" hangingPunct="1">
              <a:spcBef>
                <a:spcPct val="0"/>
              </a:spcBef>
              <a:buFontTx/>
              <a:buNone/>
            </a:pPr>
            <a:r>
              <a:rPr lang="en-US" altLang="en-US" sz="1800" b="1" dirty="0">
                <a:latin typeface="Times New Roman" panose="02020603050405020304" pitchFamily="18" charset="0"/>
                <a:ea typeface="MS Mincho" panose="02020609040205080304" pitchFamily="49" charset="-128"/>
              </a:rPr>
              <a:t>Article 8, § 3, ¶ 1</a:t>
            </a:r>
            <a:r>
              <a:rPr lang="en-US" altLang="en-US" sz="1800" dirty="0">
                <a:latin typeface="Times New Roman" panose="02020603050405020304" pitchFamily="18" charset="0"/>
                <a:ea typeface="MS Mincho" panose="02020609040205080304" pitchFamily="49" charset="-128"/>
              </a:rPr>
              <a:t>:  The clearance, </a:t>
            </a:r>
            <a:r>
              <a:rPr lang="en-US" altLang="en-US" sz="1800" dirty="0" err="1">
                <a:latin typeface="Times New Roman" panose="02020603050405020304" pitchFamily="18" charset="0"/>
                <a:ea typeface="MS Mincho" panose="02020609040205080304" pitchFamily="49" charset="-128"/>
              </a:rPr>
              <a:t>replanning</a:t>
            </a:r>
            <a:r>
              <a:rPr lang="en-US" altLang="en-US" sz="1800" dirty="0">
                <a:latin typeface="Times New Roman" panose="02020603050405020304" pitchFamily="18" charset="0"/>
                <a:ea typeface="MS Mincho" panose="02020609040205080304" pitchFamily="49" charset="-128"/>
              </a:rPr>
              <a:t>, development or redevelopment 	of </a:t>
            </a:r>
            <a:r>
              <a:rPr lang="en-US" altLang="en-US" sz="1800" u="sng" dirty="0">
                <a:latin typeface="Times New Roman" panose="02020603050405020304" pitchFamily="18" charset="0"/>
                <a:ea typeface="MS Mincho" panose="02020609040205080304" pitchFamily="49" charset="-128"/>
              </a:rPr>
              <a:t>blighted areas</a:t>
            </a:r>
            <a:r>
              <a:rPr lang="en-US" altLang="en-US" sz="1800" dirty="0">
                <a:latin typeface="Times New Roman" panose="02020603050405020304" pitchFamily="18" charset="0"/>
                <a:ea typeface="MS Mincho" panose="02020609040205080304" pitchFamily="49" charset="-128"/>
              </a:rPr>
              <a:t> shall be a </a:t>
            </a:r>
            <a:r>
              <a:rPr lang="en-US" altLang="en-US" sz="1800" u="sng" dirty="0">
                <a:latin typeface="Times New Roman" panose="02020603050405020304" pitchFamily="18" charset="0"/>
                <a:ea typeface="MS Mincho" panose="02020609040205080304" pitchFamily="49" charset="-128"/>
              </a:rPr>
              <a:t>public purpose</a:t>
            </a:r>
            <a:r>
              <a:rPr lang="en-US" altLang="en-US" sz="1800" dirty="0">
                <a:latin typeface="Times New Roman" panose="02020603050405020304" pitchFamily="18" charset="0"/>
                <a:ea typeface="MS Mincho" panose="02020609040205080304" pitchFamily="49" charset="-128"/>
              </a:rPr>
              <a:t> and </a:t>
            </a:r>
            <a:r>
              <a:rPr lang="en-US" altLang="en-US" sz="1800" u="sng" dirty="0">
                <a:latin typeface="Times New Roman" panose="02020603050405020304" pitchFamily="18" charset="0"/>
                <a:ea typeface="MS Mincho" panose="02020609040205080304" pitchFamily="49" charset="-128"/>
              </a:rPr>
              <a:t>public use</a:t>
            </a:r>
            <a:r>
              <a:rPr lang="en-US" altLang="en-US" sz="1800" dirty="0">
                <a:latin typeface="Times New Roman" panose="02020603050405020304" pitchFamily="18" charset="0"/>
                <a:ea typeface="MS Mincho" panose="02020609040205080304" pitchFamily="49" charset="-128"/>
              </a:rPr>
              <a:t>, </a:t>
            </a:r>
            <a:r>
              <a:rPr lang="en-US" altLang="en-US" sz="1800" u="sng" dirty="0">
                <a:latin typeface="Times New Roman" panose="02020603050405020304" pitchFamily="18" charset="0"/>
                <a:ea typeface="MS Mincho" panose="02020609040205080304" pitchFamily="49" charset="-128"/>
              </a:rPr>
              <a:t>for which </a:t>
            </a:r>
            <a:r>
              <a:rPr lang="en-US" altLang="en-US" sz="1800" dirty="0">
                <a:latin typeface="Times New Roman" panose="02020603050405020304" pitchFamily="18" charset="0"/>
                <a:ea typeface="MS Mincho" panose="02020609040205080304" pitchFamily="49" charset="-128"/>
              </a:rPr>
              <a:t>	</a:t>
            </a:r>
            <a:r>
              <a:rPr lang="en-US" altLang="en-US" sz="1800" u="sng" dirty="0">
                <a:latin typeface="Times New Roman" panose="02020603050405020304" pitchFamily="18" charset="0"/>
                <a:ea typeface="MS Mincho" panose="02020609040205080304" pitchFamily="49" charset="-128"/>
              </a:rPr>
              <a:t>private property may be taken or acquired</a:t>
            </a:r>
            <a:r>
              <a:rPr lang="en-US" altLang="en-US" sz="1800" dirty="0">
                <a:latin typeface="Times New Roman" panose="02020603050405020304" pitchFamily="18" charset="0"/>
                <a:ea typeface="MS Mincho" panose="02020609040205080304" pitchFamily="49" charset="-128"/>
              </a:rPr>
              <a:t>. </a:t>
            </a:r>
          </a:p>
          <a:p>
            <a:pPr algn="just" eaLnBrk="1" hangingPunct="1">
              <a:spcBef>
                <a:spcPct val="0"/>
              </a:spcBef>
              <a:buFontTx/>
              <a:buNone/>
            </a:pPr>
            <a:endParaRPr lang="en-US" altLang="en-US" sz="1800" dirty="0">
              <a:latin typeface="Times New Roman" panose="02020603050405020304" pitchFamily="18" charset="0"/>
              <a:ea typeface="MS Mincho" panose="02020609040205080304" pitchFamily="49" charset="-128"/>
            </a:endParaRPr>
          </a:p>
          <a:p>
            <a:pPr algn="l" eaLnBrk="1" hangingPunct="1">
              <a:spcBef>
                <a:spcPct val="0"/>
              </a:spcBef>
              <a:buFontTx/>
              <a:buNone/>
            </a:pPr>
            <a:r>
              <a:rPr lang="en-US" altLang="en-US" sz="1800" dirty="0">
                <a:latin typeface="Times New Roman" panose="02020603050405020304" pitchFamily="18" charset="0"/>
                <a:ea typeface="MS Mincho" panose="02020609040205080304" pitchFamily="49" charset="-128"/>
              </a:rPr>
              <a:t>	</a:t>
            </a:r>
            <a:r>
              <a:rPr lang="en-US" altLang="en-US" sz="1800" u="sng" dirty="0">
                <a:latin typeface="Times New Roman" panose="02020603050405020304" pitchFamily="18" charset="0"/>
                <a:ea typeface="MS Mincho" panose="02020609040205080304" pitchFamily="49" charset="-128"/>
              </a:rPr>
              <a:t>Municipal, public or private corporations</a:t>
            </a:r>
            <a:r>
              <a:rPr lang="en-US" altLang="en-US" sz="1800" dirty="0">
                <a:latin typeface="Times New Roman" panose="02020603050405020304" pitchFamily="18" charset="0"/>
                <a:ea typeface="MS Mincho" panose="02020609040205080304" pitchFamily="49" charset="-128"/>
              </a:rPr>
              <a:t> may be </a:t>
            </a:r>
            <a:r>
              <a:rPr lang="en-US" altLang="en-US" sz="1800" dirty="0" smtClean="0">
                <a:latin typeface="Times New Roman" panose="02020603050405020304" pitchFamily="18" charset="0"/>
                <a:ea typeface="MS Mincho" panose="02020609040205080304" pitchFamily="49" charset="-128"/>
              </a:rPr>
              <a:t>authorized </a:t>
            </a:r>
            <a:r>
              <a:rPr lang="en-US" altLang="en-US" sz="1800" dirty="0">
                <a:latin typeface="Times New Roman" panose="02020603050405020304" pitchFamily="18" charset="0"/>
                <a:ea typeface="MS Mincho" panose="02020609040205080304" pitchFamily="49" charset="-128"/>
              </a:rPr>
              <a:t>by law to 	undertake such clearance, </a:t>
            </a:r>
            <a:r>
              <a:rPr lang="en-US" altLang="en-US" sz="1800" dirty="0" err="1">
                <a:latin typeface="Times New Roman" panose="02020603050405020304" pitchFamily="18" charset="0"/>
                <a:ea typeface="MS Mincho" panose="02020609040205080304" pitchFamily="49" charset="-128"/>
              </a:rPr>
              <a:t>replanning</a:t>
            </a:r>
            <a:r>
              <a:rPr lang="en-US" altLang="en-US" sz="1800" dirty="0">
                <a:latin typeface="Times New Roman" panose="02020603050405020304" pitchFamily="18" charset="0"/>
                <a:ea typeface="MS Mincho" panose="02020609040205080304" pitchFamily="49" charset="-128"/>
              </a:rPr>
              <a:t>, 	</a:t>
            </a:r>
            <a:r>
              <a:rPr lang="en-US" altLang="en-US" sz="1800" dirty="0" smtClean="0">
                <a:latin typeface="Times New Roman" panose="02020603050405020304" pitchFamily="18" charset="0"/>
                <a:ea typeface="MS Mincho" panose="02020609040205080304" pitchFamily="49" charset="-128"/>
              </a:rPr>
              <a:t>development or </a:t>
            </a:r>
            <a:r>
              <a:rPr lang="en-US" altLang="en-US" sz="1800" dirty="0">
                <a:latin typeface="Times New Roman" panose="02020603050405020304" pitchFamily="18" charset="0"/>
                <a:ea typeface="MS Mincho" panose="02020609040205080304" pitchFamily="49" charset="-128"/>
              </a:rPr>
              <a:t>	redevelopment; and improvements made for these purposes and uses, 	or for any of them, may be </a:t>
            </a:r>
            <a:r>
              <a:rPr lang="en-US" altLang="en-US" sz="1800" u="sng" dirty="0">
                <a:latin typeface="Times New Roman" panose="02020603050405020304" pitchFamily="18" charset="0"/>
                <a:ea typeface="MS Mincho" panose="02020609040205080304" pitchFamily="49" charset="-128"/>
              </a:rPr>
              <a:t>exempted from taxation</a:t>
            </a:r>
            <a:r>
              <a:rPr lang="en-US" altLang="en-US" sz="1800" dirty="0">
                <a:latin typeface="Times New Roman" panose="02020603050405020304" pitchFamily="18" charset="0"/>
                <a:ea typeface="MS Mincho" panose="02020609040205080304" pitchFamily="49" charset="-128"/>
              </a:rPr>
              <a:t>, in whole or in 	part, for a limited period of time during which the profits of and 	dividends payable by any private corporation enjoying such tax 	exemption shall be limited by law… </a:t>
            </a:r>
          </a:p>
          <a:p>
            <a:pPr algn="just" eaLnBrk="1" hangingPunct="1">
              <a:spcBef>
                <a:spcPct val="0"/>
              </a:spcBef>
              <a:buFontTx/>
              <a:buNone/>
            </a:pPr>
            <a:endParaRPr lang="en-US" altLang="en-US" sz="1800" dirty="0">
              <a:latin typeface="Times New Roman" panose="02020603050405020304" pitchFamily="18" charset="0"/>
              <a:ea typeface="MS Mincho" panose="02020609040205080304" pitchFamily="49" charset="-128"/>
            </a:endParaRPr>
          </a:p>
        </p:txBody>
      </p:sp>
      <p:sp>
        <p:nvSpPr>
          <p:cNvPr id="4100" name="Rectangle 8"/>
          <p:cNvSpPr>
            <a:spLocks noChangeArrowheads="1"/>
          </p:cNvSpPr>
          <p:nvPr/>
        </p:nvSpPr>
        <p:spPr bwMode="auto">
          <a:xfrm>
            <a:off x="642938" y="5195888"/>
            <a:ext cx="8077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6675" indent="79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a:latin typeface="Times New Roman" panose="02020603050405020304" pitchFamily="18" charset="0"/>
              </a:rPr>
              <a:t>Legislation</a:t>
            </a:r>
            <a:r>
              <a:rPr lang="en-US" altLang="en-US" sz="1800" dirty="0">
                <a:latin typeface="Times New Roman" panose="02020603050405020304" pitchFamily="18" charset="0"/>
              </a:rPr>
              <a:t>:  Local Redevelopment and Housing Law, </a:t>
            </a:r>
            <a:r>
              <a:rPr lang="en-US" altLang="en-US" sz="1800" i="1" dirty="0">
                <a:latin typeface="Times New Roman" panose="02020603050405020304" pitchFamily="18" charset="0"/>
              </a:rPr>
              <a:t>N.J.S.A. </a:t>
            </a:r>
            <a:r>
              <a:rPr lang="en-US" altLang="en-US" sz="1800" dirty="0">
                <a:latin typeface="Times New Roman" panose="02020603050405020304" pitchFamily="18" charset="0"/>
              </a:rPr>
              <a:t>40A:12A-1 </a:t>
            </a:r>
            <a:r>
              <a:rPr lang="en-US" altLang="en-US" sz="1800" i="1" dirty="0">
                <a:latin typeface="Times New Roman" panose="02020603050405020304" pitchFamily="18" charset="0"/>
              </a:rPr>
              <a:t>et </a:t>
            </a:r>
            <a:r>
              <a:rPr lang="en-US" altLang="en-US" sz="1800" i="1" dirty="0" smtClean="0">
                <a:latin typeface="Times New Roman" panose="02020603050405020304" pitchFamily="18" charset="0"/>
              </a:rPr>
              <a:t>seq</a:t>
            </a:r>
            <a:r>
              <a:rPr lang="en-US" altLang="en-US" sz="1800" dirty="0" smtClean="0">
                <a:latin typeface="Times New Roman" panose="02020603050405020304" pitchFamily="18" charset="0"/>
              </a:rPr>
              <a:t>.</a:t>
            </a:r>
          </a:p>
        </p:txBody>
      </p:sp>
    </p:spTree>
    <p:extLst>
      <p:ext uri="{BB962C8B-B14F-4D97-AF65-F5344CB8AC3E}">
        <p14:creationId xmlns:p14="http://schemas.microsoft.com/office/powerpoint/2010/main" val="585607464"/>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p:nvPr>
        </p:nvSpPr>
        <p:spPr/>
        <p:txBody>
          <a:bodyPr/>
          <a:lstStyle/>
          <a:p>
            <a:r>
              <a:rPr lang="en-US" altLang="en-US" sz="4000" i="1" smtClean="0">
                <a:solidFill>
                  <a:schemeClr val="tx2"/>
                </a:solidFill>
                <a:latin typeface="Times New Roman" panose="02020603050405020304" pitchFamily="18" charset="0"/>
                <a:cs typeface="Times New Roman" panose="02020603050405020304" pitchFamily="18" charset="0"/>
              </a:rPr>
              <a:t>Gallenthin</a:t>
            </a:r>
            <a:r>
              <a:rPr lang="en-US" altLang="en-US" sz="4000" smtClean="0">
                <a:solidFill>
                  <a:schemeClr val="tx2"/>
                </a:solidFill>
                <a:latin typeface="Times New Roman" panose="02020603050405020304" pitchFamily="18" charset="0"/>
                <a:cs typeface="Times New Roman" panose="02020603050405020304" pitchFamily="18" charset="0"/>
              </a:rPr>
              <a:t> Codified </a:t>
            </a:r>
          </a:p>
        </p:txBody>
      </p:sp>
      <p:sp>
        <p:nvSpPr>
          <p:cNvPr id="35843" name="Rectangle 3"/>
          <p:cNvSpPr>
            <a:spLocks noGrp="1"/>
          </p:cNvSpPr>
          <p:nvPr>
            <p:ph type="body" idx="1"/>
          </p:nvPr>
        </p:nvSpPr>
        <p:spPr/>
        <p:txBody>
          <a:bodyPr>
            <a:normAutofit lnSpcReduction="10000"/>
          </a:bodyPr>
          <a:lstStyle/>
          <a:p>
            <a:pPr lvl="1">
              <a:lnSpc>
                <a:spcPct val="90000"/>
              </a:lnSpc>
              <a:buFont typeface="Arial" panose="020B0604020202020204" pitchFamily="34" charset="0"/>
              <a:buNone/>
            </a:pPr>
            <a:r>
              <a:rPr lang="en-US" altLang="en-US" sz="2400" dirty="0" smtClean="0"/>
              <a:t>	“e.    A growing lack or total lack of proper utilization of areas caused by the condition of the title, diverse ownership of the real </a:t>
            </a:r>
            <a:r>
              <a:rPr lang="en-US" altLang="en-US" sz="2400" b="1" dirty="0" smtClean="0"/>
              <a:t>[</a:t>
            </a:r>
            <a:r>
              <a:rPr lang="en-US" altLang="en-US" sz="2400" dirty="0" smtClean="0"/>
              <a:t>property</a:t>
            </a:r>
            <a:r>
              <a:rPr lang="en-US" altLang="en-US" sz="2400" b="1" dirty="0" smtClean="0"/>
              <a:t>]</a:t>
            </a:r>
            <a:r>
              <a:rPr lang="en-US" altLang="en-US" sz="2400" dirty="0" smtClean="0"/>
              <a:t> </a:t>
            </a:r>
            <a:r>
              <a:rPr lang="en-US" altLang="en-US" sz="2400" u="sng" dirty="0" smtClean="0"/>
              <a:t>properties</a:t>
            </a:r>
            <a:r>
              <a:rPr lang="en-US" altLang="en-US" sz="2400" dirty="0" smtClean="0"/>
              <a:t> therein or other </a:t>
            </a:r>
            <a:r>
              <a:rPr lang="en-US" altLang="en-US" sz="2400" u="sng" dirty="0" smtClean="0"/>
              <a:t>similar</a:t>
            </a:r>
            <a:r>
              <a:rPr lang="en-US" altLang="en-US" sz="2400" dirty="0" smtClean="0"/>
              <a:t> conditions </a:t>
            </a:r>
            <a:r>
              <a:rPr lang="en-US" altLang="en-US" sz="2400" u="sng" dirty="0" smtClean="0"/>
              <a:t>which impede land assemblage or discourage the undertaking of improvements</a:t>
            </a:r>
            <a:r>
              <a:rPr lang="en-US" altLang="en-US" sz="2400" dirty="0" smtClean="0"/>
              <a:t>, resulting in a stagnant </a:t>
            </a:r>
            <a:r>
              <a:rPr lang="en-US" altLang="en-US" sz="2400" b="1" dirty="0" smtClean="0"/>
              <a:t>[</a:t>
            </a:r>
            <a:r>
              <a:rPr lang="en-US" altLang="en-US" sz="2400" dirty="0" smtClean="0"/>
              <a:t>or</a:t>
            </a:r>
            <a:r>
              <a:rPr lang="en-US" altLang="en-US" sz="2400" b="1" dirty="0" smtClean="0"/>
              <a:t>]</a:t>
            </a:r>
            <a:r>
              <a:rPr lang="en-US" altLang="en-US" sz="2400" dirty="0" smtClean="0"/>
              <a:t> </a:t>
            </a:r>
            <a:r>
              <a:rPr lang="en-US" altLang="en-US" sz="2400" u="sng" dirty="0" smtClean="0"/>
              <a:t>and</a:t>
            </a:r>
            <a:r>
              <a:rPr lang="en-US" altLang="en-US" sz="2400" dirty="0" smtClean="0"/>
              <a:t> </a:t>
            </a:r>
            <a:r>
              <a:rPr lang="en-US" altLang="en-US" sz="2400" b="1" dirty="0" smtClean="0"/>
              <a:t>[</a:t>
            </a:r>
            <a:r>
              <a:rPr lang="en-US" altLang="en-US" sz="2400" dirty="0" smtClean="0"/>
              <a:t>not fully productive</a:t>
            </a:r>
            <a:r>
              <a:rPr lang="en-US" altLang="en-US" sz="2400" b="1" dirty="0" smtClean="0"/>
              <a:t>]</a:t>
            </a:r>
            <a:r>
              <a:rPr lang="en-US" altLang="en-US" sz="2400" dirty="0" smtClean="0"/>
              <a:t> </a:t>
            </a:r>
            <a:r>
              <a:rPr lang="en-US" altLang="en-US" sz="2400" u="sng" dirty="0" smtClean="0"/>
              <a:t>unproductive</a:t>
            </a:r>
            <a:r>
              <a:rPr lang="en-US" altLang="en-US" sz="2400" dirty="0" smtClean="0"/>
              <a:t> condition of land potentially useful and valuable for contributing to and serving the public health, safety and welfare</a:t>
            </a:r>
            <a:r>
              <a:rPr lang="en-US" altLang="en-US" sz="2400" u="sng" dirty="0" smtClean="0"/>
              <a:t>, which condition is presumed to be having a negative social or economic impact or otherwise being detrimental to the safety, health, morals, or welfare of the surrounding area or the community in general</a:t>
            </a:r>
            <a:r>
              <a:rPr lang="en-US" altLang="en-US" sz="2400" dirty="0" smtClean="0"/>
              <a:t>.”</a:t>
            </a:r>
          </a:p>
          <a:p>
            <a:pPr lvl="1">
              <a:lnSpc>
                <a:spcPct val="90000"/>
              </a:lnSpc>
              <a:buFont typeface="Arial" panose="020B0604020202020204" pitchFamily="34" charset="0"/>
              <a:buNone/>
            </a:pPr>
            <a:r>
              <a:rPr lang="en-US" altLang="en-US" sz="2400" dirty="0" smtClean="0"/>
              <a:t>	</a:t>
            </a:r>
            <a:r>
              <a:rPr lang="en-US" altLang="en-US" sz="2400" i="1" dirty="0" smtClean="0"/>
              <a:t>N.J.S.A</a:t>
            </a:r>
            <a:r>
              <a:rPr lang="en-US" altLang="en-US" sz="2400" dirty="0" smtClean="0"/>
              <a:t>. 40A:12A-5 (e)</a:t>
            </a:r>
          </a:p>
          <a:p>
            <a:pPr lvl="1">
              <a:lnSpc>
                <a:spcPct val="90000"/>
              </a:lnSpc>
              <a:buFont typeface="Arial" panose="020B0604020202020204" pitchFamily="34" charset="0"/>
              <a:buNone/>
            </a:pPr>
            <a:endParaRPr lang="en-US" altLang="en-US" sz="2400" dirty="0" smtClean="0"/>
          </a:p>
        </p:txBody>
      </p:sp>
      <p:sp>
        <p:nvSpPr>
          <p:cNvPr id="2" name="Slide Number Placeholder 1"/>
          <p:cNvSpPr>
            <a:spLocks noGrp="1"/>
          </p:cNvSpPr>
          <p:nvPr>
            <p:ph type="sldNum" sz="quarter" idx="12"/>
          </p:nvPr>
        </p:nvSpPr>
        <p:spPr/>
        <p:txBody>
          <a:bodyPr/>
          <a:lstStyle/>
          <a:p>
            <a:fld id="{6E55B427-7555-45A2-AB3E-57DD005FFBF4}" type="slidenum">
              <a:rPr lang="en-US" altLang="en-US" smtClean="0"/>
              <a:pPr/>
              <a:t>40</a:t>
            </a:fld>
            <a:endParaRPr lang="en-US" altLang="en-US"/>
          </a:p>
        </p:txBody>
      </p:sp>
    </p:spTree>
    <p:extLst>
      <p:ext uri="{BB962C8B-B14F-4D97-AF65-F5344CB8AC3E}">
        <p14:creationId xmlns:p14="http://schemas.microsoft.com/office/powerpoint/2010/main" val="2895741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z="2800" b="1" smtClean="0">
                <a:solidFill>
                  <a:schemeClr val="tx2"/>
                </a:solidFill>
                <a:latin typeface="Times New Roman" panose="02020603050405020304" pitchFamily="18" charset="0"/>
                <a:cs typeface="Times New Roman" panose="02020603050405020304" pitchFamily="18" charset="0"/>
              </a:rPr>
              <a:t>Redevelopment in New Jersey Since September, 2013?</a:t>
            </a:r>
            <a:endParaRPr lang="en-US" altLang="en-US" sz="2800" smtClean="0">
              <a:latin typeface="Times New Roman" panose="02020603050405020304" pitchFamily="18" charset="0"/>
              <a:cs typeface="Times New Roman" panose="02020603050405020304" pitchFamily="18" charset="0"/>
            </a:endParaRPr>
          </a:p>
        </p:txBody>
      </p:sp>
      <p:sp>
        <p:nvSpPr>
          <p:cNvPr id="37891" name="Content Placeholder 2"/>
          <p:cNvSpPr>
            <a:spLocks noGrp="1"/>
          </p:cNvSpPr>
          <p:nvPr>
            <p:ph idx="1"/>
          </p:nvPr>
        </p:nvSpPr>
        <p:spPr/>
        <p:txBody>
          <a:bodyPr/>
          <a:lstStyle/>
          <a:p>
            <a:r>
              <a:rPr lang="en-US" altLang="en-US" sz="2200" dirty="0" smtClean="0"/>
              <a:t>Dozens of towns and cities trying “Non-Condemnation Redevelopment”</a:t>
            </a:r>
          </a:p>
          <a:p>
            <a:r>
              <a:rPr lang="en-US" altLang="en-US" sz="2200" dirty="0" smtClean="0"/>
              <a:t>Condemnation Redevelopment Areas starting to pop up too – mainly in old urban areas more typically known for blight</a:t>
            </a:r>
          </a:p>
          <a:p>
            <a:r>
              <a:rPr lang="en-US" altLang="en-US" sz="2200" dirty="0" smtClean="0"/>
              <a:t>Are property rights really more protected?</a:t>
            </a:r>
          </a:p>
          <a:p>
            <a:r>
              <a:rPr lang="en-US" altLang="en-US" sz="2200" dirty="0" smtClean="0"/>
              <a:t>Will abuses become more prevalent again?</a:t>
            </a:r>
          </a:p>
          <a:p>
            <a:r>
              <a:rPr lang="en-US" altLang="en-US" sz="2200" dirty="0" smtClean="0"/>
              <a:t>Will </a:t>
            </a:r>
            <a:r>
              <a:rPr lang="en-US" altLang="en-US" sz="2200" i="1" dirty="0" smtClean="0"/>
              <a:t>Hackensack</a:t>
            </a:r>
            <a:r>
              <a:rPr lang="en-US" altLang="en-US" sz="2200" dirty="0" smtClean="0"/>
              <a:t> make redevelopment more prevalent again?</a:t>
            </a:r>
          </a:p>
        </p:txBody>
      </p:sp>
      <p:sp>
        <p:nvSpPr>
          <p:cNvPr id="2" name="Slide Number Placeholder 1"/>
          <p:cNvSpPr>
            <a:spLocks noGrp="1"/>
          </p:cNvSpPr>
          <p:nvPr>
            <p:ph type="sldNum" sz="quarter" idx="12"/>
          </p:nvPr>
        </p:nvSpPr>
        <p:spPr/>
        <p:txBody>
          <a:bodyPr/>
          <a:lstStyle/>
          <a:p>
            <a:fld id="{6E55B427-7555-45A2-AB3E-57DD005FFBF4}" type="slidenum">
              <a:rPr lang="en-US" altLang="en-US" smtClean="0"/>
              <a:pPr/>
              <a:t>41</a:t>
            </a:fld>
            <a:endParaRPr lang="en-US" altLang="en-US"/>
          </a:p>
        </p:txBody>
      </p:sp>
    </p:spTree>
    <p:extLst>
      <p:ext uri="{BB962C8B-B14F-4D97-AF65-F5344CB8AC3E}">
        <p14:creationId xmlns:p14="http://schemas.microsoft.com/office/powerpoint/2010/main" val="1495101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b="1" dirty="0" smtClean="0">
                <a:solidFill>
                  <a:schemeClr val="tx2"/>
                </a:solidFill>
              </a:rPr>
              <a:t>How It Works </a:t>
            </a:r>
            <a:endParaRPr lang="en-US" altLang="en-US" sz="1600" b="1" dirty="0" smtClean="0">
              <a:solidFill>
                <a:schemeClr val="tx2"/>
              </a:solidFill>
            </a:endParaRPr>
          </a:p>
        </p:txBody>
      </p:sp>
      <p:sp>
        <p:nvSpPr>
          <p:cNvPr id="4099" name="Rectangle 3"/>
          <p:cNvSpPr>
            <a:spLocks noGrp="1" noChangeArrowheads="1"/>
          </p:cNvSpPr>
          <p:nvPr>
            <p:ph type="body" idx="1"/>
          </p:nvPr>
        </p:nvSpPr>
        <p:spPr/>
        <p:txBody>
          <a:bodyPr/>
          <a:lstStyle/>
          <a:p>
            <a:pPr eaLnBrk="1" hangingPunct="1">
              <a:buFont typeface="Wingdings" panose="05000000000000000000" pitchFamily="2" charset="2"/>
              <a:buNone/>
            </a:pPr>
            <a:r>
              <a:rPr lang="en-US" altLang="en-US" sz="2800" dirty="0" smtClean="0">
                <a:latin typeface="Times New Roman" panose="02020603050405020304" pitchFamily="18" charset="0"/>
                <a:cs typeface="Times New Roman" panose="02020603050405020304" pitchFamily="18" charset="0"/>
              </a:rPr>
              <a:t>An area can be:</a:t>
            </a:r>
          </a:p>
          <a:p>
            <a:pPr eaLnBrk="1" hangingPunct="1"/>
            <a:r>
              <a:rPr lang="en-US" altLang="en-US" sz="2800" dirty="0" smtClean="0">
                <a:latin typeface="Times New Roman" panose="02020603050405020304" pitchFamily="18" charset="0"/>
                <a:cs typeface="Times New Roman" panose="02020603050405020304" pitchFamily="18" charset="0"/>
              </a:rPr>
              <a:t>“In need of </a:t>
            </a:r>
            <a:r>
              <a:rPr lang="en-US" altLang="en-US" sz="2800" u="sng" dirty="0" smtClean="0">
                <a:latin typeface="Times New Roman" panose="02020603050405020304" pitchFamily="18" charset="0"/>
                <a:cs typeface="Times New Roman" panose="02020603050405020304" pitchFamily="18" charset="0"/>
              </a:rPr>
              <a:t>redevelopment</a:t>
            </a:r>
            <a:r>
              <a:rPr lang="en-US" altLang="en-US" sz="2800" dirty="0" smtClean="0">
                <a:latin typeface="Times New Roman" panose="02020603050405020304" pitchFamily="18" charset="0"/>
                <a:cs typeface="Times New Roman" panose="02020603050405020304" pitchFamily="18" charset="0"/>
              </a:rPr>
              <a:t>” or, </a:t>
            </a:r>
          </a:p>
          <a:p>
            <a:pPr eaLnBrk="1" hangingPunct="1"/>
            <a:r>
              <a:rPr lang="en-US" altLang="en-US" sz="2800" dirty="0" smtClean="0">
                <a:latin typeface="Times New Roman" panose="02020603050405020304" pitchFamily="18" charset="0"/>
                <a:cs typeface="Times New Roman" panose="02020603050405020304" pitchFamily="18" charset="0"/>
              </a:rPr>
              <a:t>“In need of </a:t>
            </a:r>
            <a:r>
              <a:rPr lang="en-US" altLang="en-US" sz="2800" u="sng" dirty="0" smtClean="0">
                <a:latin typeface="Times New Roman" panose="02020603050405020304" pitchFamily="18" charset="0"/>
                <a:cs typeface="Times New Roman" panose="02020603050405020304" pitchFamily="18" charset="0"/>
              </a:rPr>
              <a:t>rehabilitation</a:t>
            </a:r>
            <a:r>
              <a:rPr lang="en-US" altLang="en-US" sz="2800" dirty="0" smtClean="0">
                <a:latin typeface="Times New Roman" panose="02020603050405020304" pitchFamily="18" charset="0"/>
                <a:cs typeface="Times New Roman" panose="02020603050405020304" pitchFamily="18" charset="0"/>
              </a:rPr>
              <a:t>”</a:t>
            </a:r>
          </a:p>
          <a:p>
            <a:pPr eaLnBrk="1" hangingPunct="1">
              <a:buFont typeface="Wingdings" panose="05000000000000000000" pitchFamily="2" charset="2"/>
              <a:buNone/>
            </a:pPr>
            <a:endParaRPr lang="en-US" altLang="en-US" sz="2800" dirty="0" smtClean="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None/>
            </a:pPr>
            <a:r>
              <a:rPr lang="en-US" altLang="en-US" sz="2800" dirty="0" smtClean="0">
                <a:latin typeface="Times New Roman" panose="02020603050405020304" pitchFamily="18" charset="0"/>
                <a:cs typeface="Times New Roman" panose="02020603050405020304" pitchFamily="18" charset="0"/>
              </a:rPr>
              <a:t>A determination that an area is “in need of rehabilitation” does not authorize involuntary takings, and limits the financial incentives to shorter term abatements and programs</a:t>
            </a:r>
          </a:p>
        </p:txBody>
      </p:sp>
      <p:pic>
        <p:nvPicPr>
          <p:cNvPr id="4100" name="Picture 4" descr="j015872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2133600"/>
            <a:ext cx="1827213"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E55B427-7555-45A2-AB3E-57DD005FFBF4}" type="slidenum">
              <a:rPr lang="en-US" altLang="en-US" smtClean="0"/>
              <a:pPr/>
              <a:t>5</a:t>
            </a:fld>
            <a:endParaRPr lang="en-US" altLang="en-US"/>
          </a:p>
        </p:txBody>
      </p:sp>
    </p:spTree>
    <p:extLst>
      <p:ext uri="{BB962C8B-B14F-4D97-AF65-F5344CB8AC3E}">
        <p14:creationId xmlns:p14="http://schemas.microsoft.com/office/powerpoint/2010/main" val="3520415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en-US" altLang="en-US" b="1" dirty="0">
                <a:solidFill>
                  <a:schemeClr val="tx2"/>
                </a:solidFill>
              </a:rPr>
              <a:t>How It Works </a:t>
            </a:r>
            <a:endParaRPr lang="en-US" altLang="en-US" sz="1600" b="1" dirty="0">
              <a:solidFill>
                <a:schemeClr val="tx2"/>
              </a:solidFill>
            </a:endParaRPr>
          </a:p>
        </p:txBody>
      </p:sp>
      <p:sp>
        <p:nvSpPr>
          <p:cNvPr id="160771" name="Rectangle 3"/>
          <p:cNvSpPr>
            <a:spLocks noGrp="1" noChangeArrowheads="1"/>
          </p:cNvSpPr>
          <p:nvPr>
            <p:ph type="body" idx="1"/>
          </p:nvPr>
        </p:nvSpPr>
        <p:spPr/>
        <p:txBody>
          <a:bodyPr/>
          <a:lstStyle/>
          <a:p>
            <a:r>
              <a:rPr lang="en-US" altLang="en-US" dirty="0">
                <a:latin typeface="Times New Roman" panose="02020603050405020304" pitchFamily="18" charset="0"/>
                <a:cs typeface="Times New Roman" panose="02020603050405020304" pitchFamily="18" charset="0"/>
              </a:rPr>
              <a:t>If an area is “in need of redevelopment” then:</a:t>
            </a:r>
          </a:p>
          <a:p>
            <a:r>
              <a:rPr lang="en-US" altLang="en-US" dirty="0">
                <a:latin typeface="Times New Roman" panose="02020603050405020304" pitchFamily="18" charset="0"/>
                <a:cs typeface="Times New Roman" panose="02020603050405020304" pitchFamily="18" charset="0"/>
              </a:rPr>
              <a:t>Government can </a:t>
            </a:r>
            <a:r>
              <a:rPr lang="en-US" altLang="en-US" u="sng" dirty="0">
                <a:latin typeface="Times New Roman" panose="02020603050405020304" pitchFamily="18" charset="0"/>
                <a:cs typeface="Times New Roman" panose="02020603050405020304" pitchFamily="18" charset="0"/>
              </a:rPr>
              <a:t>take</a:t>
            </a:r>
            <a:r>
              <a:rPr lang="en-US" altLang="en-US" dirty="0">
                <a:latin typeface="Times New Roman" panose="02020603050405020304" pitchFamily="18" charset="0"/>
                <a:cs typeface="Times New Roman" panose="02020603050405020304" pitchFamily="18" charset="0"/>
              </a:rPr>
              <a:t> the land.</a:t>
            </a:r>
          </a:p>
          <a:p>
            <a:r>
              <a:rPr lang="en-US" altLang="en-US" dirty="0">
                <a:latin typeface="Times New Roman" panose="02020603050405020304" pitchFamily="18" charset="0"/>
                <a:cs typeface="Times New Roman" panose="02020603050405020304" pitchFamily="18" charset="0"/>
              </a:rPr>
              <a:t>Government can </a:t>
            </a:r>
            <a:r>
              <a:rPr lang="en-US" altLang="en-US" u="sng" dirty="0">
                <a:latin typeface="Times New Roman" panose="02020603050405020304" pitchFamily="18" charset="0"/>
                <a:cs typeface="Times New Roman" panose="02020603050405020304" pitchFamily="18" charset="0"/>
              </a:rPr>
              <a:t>make deals</a:t>
            </a:r>
            <a:r>
              <a:rPr lang="en-US" altLang="en-US" dirty="0">
                <a:latin typeface="Times New Roman" panose="02020603050405020304" pitchFamily="18" charset="0"/>
                <a:cs typeface="Times New Roman" panose="02020603050405020304" pitchFamily="18" charset="0"/>
              </a:rPr>
              <a:t> with redevelopers.</a:t>
            </a:r>
          </a:p>
          <a:p>
            <a:r>
              <a:rPr lang="en-US" altLang="en-US" dirty="0">
                <a:latin typeface="Times New Roman" panose="02020603050405020304" pitchFamily="18" charset="0"/>
                <a:cs typeface="Times New Roman" panose="02020603050405020304" pitchFamily="18" charset="0"/>
              </a:rPr>
              <a:t>Redevelopers can </a:t>
            </a:r>
            <a:r>
              <a:rPr lang="en-US" altLang="en-US" u="sng" dirty="0">
                <a:latin typeface="Times New Roman" panose="02020603050405020304" pitchFamily="18" charset="0"/>
                <a:cs typeface="Times New Roman" panose="02020603050405020304" pitchFamily="18" charset="0"/>
              </a:rPr>
              <a:t>assemble</a:t>
            </a:r>
            <a:r>
              <a:rPr lang="en-US" altLang="en-US" dirty="0">
                <a:latin typeface="Times New Roman" panose="02020603050405020304" pitchFamily="18" charset="0"/>
                <a:cs typeface="Times New Roman" panose="02020603050405020304" pitchFamily="18" charset="0"/>
              </a:rPr>
              <a:t> and can qualify for </a:t>
            </a:r>
            <a:r>
              <a:rPr lang="en-US" altLang="en-US" u="sng" dirty="0">
                <a:latin typeface="Times New Roman" panose="02020603050405020304" pitchFamily="18" charset="0"/>
                <a:cs typeface="Times New Roman" panose="02020603050405020304" pitchFamily="18" charset="0"/>
              </a:rPr>
              <a:t>tax abatements</a:t>
            </a:r>
            <a:r>
              <a:rPr lang="en-US" altLang="en-US" dirty="0">
                <a:latin typeface="Times New Roman" panose="02020603050405020304" pitchFamily="18" charset="0"/>
                <a:cs typeface="Times New Roman" panose="02020603050405020304" pitchFamily="18" charset="0"/>
              </a:rPr>
              <a:t>.</a:t>
            </a:r>
          </a:p>
        </p:txBody>
      </p:sp>
      <p:pic>
        <p:nvPicPr>
          <p:cNvPr id="160772" name="Picture 4" descr="j00905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8113" y="0"/>
            <a:ext cx="2655887" cy="18288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6E55B427-7555-45A2-AB3E-57DD005FFBF4}" type="slidenum">
              <a:rPr lang="en-US" altLang="en-US" smtClean="0"/>
              <a:pPr/>
              <a:t>6</a:t>
            </a:fld>
            <a:endParaRPr lang="en-US" altLang="en-US"/>
          </a:p>
        </p:txBody>
      </p:sp>
    </p:spTree>
    <p:extLst>
      <p:ext uri="{BB962C8B-B14F-4D97-AF65-F5344CB8AC3E}">
        <p14:creationId xmlns:p14="http://schemas.microsoft.com/office/powerpoint/2010/main" val="331215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1150938" y="457200"/>
            <a:ext cx="7793037" cy="1303338"/>
          </a:xfrm>
        </p:spPr>
        <p:txBody>
          <a:bodyPr/>
          <a:lstStyle/>
          <a:p>
            <a:r>
              <a:rPr lang="en-US" altLang="en-US" b="1" dirty="0">
                <a:solidFill>
                  <a:schemeClr val="tx2"/>
                </a:solidFill>
              </a:rPr>
              <a:t>Procedure – Direction to Investigate</a:t>
            </a:r>
          </a:p>
        </p:txBody>
      </p:sp>
      <p:sp>
        <p:nvSpPr>
          <p:cNvPr id="137219" name="Rectangle 3"/>
          <p:cNvSpPr>
            <a:spLocks noGrp="1" noChangeArrowheads="1"/>
          </p:cNvSpPr>
          <p:nvPr>
            <p:ph type="body" idx="1"/>
          </p:nvPr>
        </p:nvSpPr>
        <p:spPr/>
        <p:txBody>
          <a:bodyPr/>
          <a:lstStyle/>
          <a:p>
            <a:pPr>
              <a:buFont typeface="Wingdings" panose="05000000000000000000" pitchFamily="2" charset="2"/>
              <a:buNone/>
            </a:pPr>
            <a:endParaRPr lang="en-US" altLang="en-US" dirty="0">
              <a:cs typeface="Times New Roman" panose="02020603050405020304" pitchFamily="18" charset="0"/>
            </a:endParaRPr>
          </a:p>
          <a:p>
            <a:pPr>
              <a:buFont typeface="Wingdings" panose="05000000000000000000" pitchFamily="2" charset="2"/>
              <a:buNone/>
            </a:pPr>
            <a:r>
              <a:rPr lang="en-US" altLang="en-US" dirty="0">
                <a:latin typeface="Times New Roman" panose="02020603050405020304" pitchFamily="18" charset="0"/>
                <a:cs typeface="Times New Roman" panose="02020603050405020304" pitchFamily="18" charset="0"/>
              </a:rPr>
              <a:t>Governing Body </a:t>
            </a:r>
            <a:r>
              <a:rPr lang="en-US" altLang="en-US" dirty="0">
                <a:latin typeface="Times New Roman" panose="02020603050405020304" pitchFamily="18" charset="0"/>
                <a:cs typeface="Times New Roman" panose="02020603050405020304" pitchFamily="18" charset="0"/>
                <a:sym typeface="Wingdings" panose="05000000000000000000" pitchFamily="2" charset="2"/>
              </a:rPr>
              <a:t> Planning Board</a:t>
            </a:r>
            <a:endParaRPr lang="en-US" altLang="en-US" dirty="0">
              <a:latin typeface="Times New Roman" panose="02020603050405020304" pitchFamily="18" charset="0"/>
              <a:cs typeface="Times New Roman" panose="02020603050405020304" pitchFamily="18" charset="0"/>
            </a:endParaRPr>
          </a:p>
          <a:p>
            <a:r>
              <a:rPr lang="en-US" altLang="en-US" dirty="0">
                <a:latin typeface="Times New Roman" panose="02020603050405020304" pitchFamily="18" charset="0"/>
                <a:cs typeface="Times New Roman" panose="02020603050405020304" pitchFamily="18" charset="0"/>
              </a:rPr>
              <a:t>The governing body, by resolution, authorizes the planning board to investigate whether a proposed area is a redevelopment area.  </a:t>
            </a:r>
          </a:p>
          <a:p>
            <a:pPr algn="ctr">
              <a:buFont typeface="Wingdings" panose="05000000000000000000" pitchFamily="2" charset="2"/>
              <a:buNone/>
            </a:pPr>
            <a:r>
              <a:rPr lang="en-US" altLang="en-US" sz="2000" i="1" dirty="0">
                <a:latin typeface="Times New Roman" panose="02020603050405020304" pitchFamily="18" charset="0"/>
                <a:cs typeface="Times New Roman" panose="02020603050405020304" pitchFamily="18" charset="0"/>
              </a:rPr>
              <a:t>N.J.S.A.</a:t>
            </a:r>
            <a:r>
              <a:rPr lang="en-US" altLang="en-US" sz="2000" dirty="0">
                <a:latin typeface="Times New Roman" panose="02020603050405020304" pitchFamily="18" charset="0"/>
                <a:cs typeface="Times New Roman" panose="02020603050405020304" pitchFamily="18" charset="0"/>
              </a:rPr>
              <a:t> 40A:12A-6(a)</a:t>
            </a:r>
          </a:p>
          <a:p>
            <a:endParaRPr lang="en-US" altLang="en-US" sz="2000" dirty="0"/>
          </a:p>
        </p:txBody>
      </p:sp>
      <p:sp>
        <p:nvSpPr>
          <p:cNvPr id="2" name="Slide Number Placeholder 1"/>
          <p:cNvSpPr>
            <a:spLocks noGrp="1"/>
          </p:cNvSpPr>
          <p:nvPr>
            <p:ph type="sldNum" sz="quarter" idx="12"/>
          </p:nvPr>
        </p:nvSpPr>
        <p:spPr/>
        <p:txBody>
          <a:bodyPr/>
          <a:lstStyle/>
          <a:p>
            <a:fld id="{6E55B427-7555-45A2-AB3E-57DD005FFBF4}" type="slidenum">
              <a:rPr lang="en-US" altLang="en-US" smtClean="0"/>
              <a:pPr/>
              <a:t>7</a:t>
            </a:fld>
            <a:endParaRPr lang="en-US" altLang="en-US"/>
          </a:p>
        </p:txBody>
      </p:sp>
    </p:spTree>
    <p:extLst>
      <p:ext uri="{BB962C8B-B14F-4D97-AF65-F5344CB8AC3E}">
        <p14:creationId xmlns:p14="http://schemas.microsoft.com/office/powerpoint/2010/main" val="1019148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n-US" altLang="en-US" b="1" dirty="0">
                <a:solidFill>
                  <a:schemeClr val="tx2"/>
                </a:solidFill>
              </a:rPr>
              <a:t>Procedure - Notice</a:t>
            </a:r>
          </a:p>
        </p:txBody>
      </p:sp>
      <p:sp>
        <p:nvSpPr>
          <p:cNvPr id="139267" name="Rectangle 3"/>
          <p:cNvSpPr>
            <a:spLocks noGrp="1" noChangeArrowheads="1"/>
          </p:cNvSpPr>
          <p:nvPr>
            <p:ph type="body" idx="1"/>
          </p:nvPr>
        </p:nvSpPr>
        <p:spPr/>
        <p:txBody>
          <a:bodyPr/>
          <a:lstStyle/>
          <a:p>
            <a:pPr>
              <a:lnSpc>
                <a:spcPct val="90000"/>
              </a:lnSpc>
            </a:pPr>
            <a:r>
              <a:rPr lang="en-US" altLang="en-US" dirty="0">
                <a:latin typeface="Times New Roman" panose="02020603050405020304" pitchFamily="18" charset="0"/>
                <a:cs typeface="Times New Roman" panose="02020603050405020304" pitchFamily="18" charset="0"/>
              </a:rPr>
              <a:t>Planning board sets </a:t>
            </a:r>
            <a:r>
              <a:rPr lang="en-US" altLang="en-US" u="sng" dirty="0">
                <a:latin typeface="Times New Roman" panose="02020603050405020304" pitchFamily="18" charset="0"/>
                <a:cs typeface="Times New Roman" panose="02020603050405020304" pitchFamily="18" charset="0"/>
              </a:rPr>
              <a:t>date</a:t>
            </a:r>
            <a:r>
              <a:rPr lang="en-US" altLang="en-US" dirty="0">
                <a:latin typeface="Times New Roman" panose="02020603050405020304" pitchFamily="18" charset="0"/>
                <a:cs typeface="Times New Roman" panose="02020603050405020304" pitchFamily="18" charset="0"/>
              </a:rPr>
              <a:t> for public hearing</a:t>
            </a:r>
          </a:p>
          <a:p>
            <a:pPr>
              <a:lnSpc>
                <a:spcPct val="90000"/>
              </a:lnSpc>
            </a:pPr>
            <a:r>
              <a:rPr lang="en-US" altLang="en-US" dirty="0">
                <a:latin typeface="Times New Roman" panose="02020603050405020304" pitchFamily="18" charset="0"/>
                <a:cs typeface="Times New Roman" panose="02020603050405020304" pitchFamily="18" charset="0"/>
              </a:rPr>
              <a:t>Notice by </a:t>
            </a:r>
            <a:r>
              <a:rPr lang="en-US" altLang="en-US" u="sng" dirty="0">
                <a:latin typeface="Times New Roman" panose="02020603050405020304" pitchFamily="18" charset="0"/>
                <a:cs typeface="Times New Roman" panose="02020603050405020304" pitchFamily="18" charset="0"/>
              </a:rPr>
              <a:t>publication</a:t>
            </a:r>
            <a:r>
              <a:rPr lang="en-US" altLang="en-US" dirty="0">
                <a:latin typeface="Times New Roman" panose="02020603050405020304" pitchFamily="18" charset="0"/>
                <a:cs typeface="Times New Roman" panose="02020603050405020304" pitchFamily="18" charset="0"/>
              </a:rPr>
              <a:t> – twice - with last publication not less than 10 days in advance of the hearing.</a:t>
            </a:r>
          </a:p>
          <a:p>
            <a:pPr>
              <a:lnSpc>
                <a:spcPct val="90000"/>
              </a:lnSpc>
            </a:pPr>
            <a:r>
              <a:rPr lang="en-US" altLang="en-US" dirty="0">
                <a:latin typeface="Times New Roman" panose="02020603050405020304" pitchFamily="18" charset="0"/>
                <a:cs typeface="Times New Roman" panose="02020603050405020304" pitchFamily="18" charset="0"/>
              </a:rPr>
              <a:t>Individualized notice by </a:t>
            </a:r>
            <a:r>
              <a:rPr lang="en-US" altLang="en-US" u="sng" dirty="0">
                <a:latin typeface="Times New Roman" panose="02020603050405020304" pitchFamily="18" charset="0"/>
                <a:cs typeface="Times New Roman" panose="02020603050405020304" pitchFamily="18" charset="0"/>
              </a:rPr>
              <a:t>mail</a:t>
            </a:r>
            <a:r>
              <a:rPr lang="en-US" altLang="en-US" dirty="0">
                <a:latin typeface="Times New Roman" panose="02020603050405020304" pitchFamily="18" charset="0"/>
                <a:cs typeface="Times New Roman" panose="02020603050405020304" pitchFamily="18" charset="0"/>
              </a:rPr>
              <a:t> to last known owner as reflected on assessment</a:t>
            </a:r>
          </a:p>
          <a:p>
            <a:pPr algn="ctr">
              <a:lnSpc>
                <a:spcPct val="90000"/>
              </a:lnSpc>
              <a:buFont typeface="Wingdings" panose="05000000000000000000" pitchFamily="2" charset="2"/>
              <a:buNone/>
            </a:pPr>
            <a:endParaRPr lang="en-US" altLang="en-US" sz="2000" i="1" dirty="0">
              <a:latin typeface="Times New Roman" panose="02020603050405020304" pitchFamily="18" charset="0"/>
              <a:cs typeface="Times New Roman" panose="02020603050405020304" pitchFamily="18" charset="0"/>
            </a:endParaRPr>
          </a:p>
          <a:p>
            <a:pPr algn="ctr">
              <a:lnSpc>
                <a:spcPct val="90000"/>
              </a:lnSpc>
              <a:buFont typeface="Wingdings" panose="05000000000000000000" pitchFamily="2" charset="2"/>
              <a:buNone/>
            </a:pPr>
            <a:r>
              <a:rPr lang="en-US" altLang="en-US" sz="2000" i="1" dirty="0">
                <a:latin typeface="Times New Roman" panose="02020603050405020304" pitchFamily="18" charset="0"/>
                <a:cs typeface="Times New Roman" panose="02020603050405020304" pitchFamily="18" charset="0"/>
              </a:rPr>
              <a:t>N.J.S.A.</a:t>
            </a:r>
            <a:r>
              <a:rPr lang="en-US" altLang="en-US" sz="2000" dirty="0">
                <a:latin typeface="Times New Roman" panose="02020603050405020304" pitchFamily="18" charset="0"/>
                <a:cs typeface="Times New Roman" panose="02020603050405020304" pitchFamily="18" charset="0"/>
              </a:rPr>
              <a:t> 40A:12A-6(b)(2) and (3)</a:t>
            </a:r>
          </a:p>
        </p:txBody>
      </p:sp>
      <p:sp>
        <p:nvSpPr>
          <p:cNvPr id="2" name="Slide Number Placeholder 1"/>
          <p:cNvSpPr>
            <a:spLocks noGrp="1"/>
          </p:cNvSpPr>
          <p:nvPr>
            <p:ph type="sldNum" sz="quarter" idx="12"/>
          </p:nvPr>
        </p:nvSpPr>
        <p:spPr/>
        <p:txBody>
          <a:bodyPr/>
          <a:lstStyle/>
          <a:p>
            <a:fld id="{6E55B427-7555-45A2-AB3E-57DD005FFBF4}" type="slidenum">
              <a:rPr lang="en-US" altLang="en-US" smtClean="0"/>
              <a:pPr/>
              <a:t>8</a:t>
            </a:fld>
            <a:endParaRPr lang="en-US" altLang="en-US"/>
          </a:p>
        </p:txBody>
      </p:sp>
    </p:spTree>
    <p:extLst>
      <p:ext uri="{BB962C8B-B14F-4D97-AF65-F5344CB8AC3E}">
        <p14:creationId xmlns:p14="http://schemas.microsoft.com/office/powerpoint/2010/main" val="980339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altLang="en-US" b="1" dirty="0">
                <a:solidFill>
                  <a:schemeClr val="tx2"/>
                </a:solidFill>
              </a:rPr>
              <a:t>Procedure - Hearing</a:t>
            </a:r>
          </a:p>
        </p:txBody>
      </p:sp>
      <p:sp>
        <p:nvSpPr>
          <p:cNvPr id="140291" name="Rectangle 3"/>
          <p:cNvSpPr>
            <a:spLocks noGrp="1" noChangeArrowheads="1"/>
          </p:cNvSpPr>
          <p:nvPr>
            <p:ph type="body" idx="1"/>
          </p:nvPr>
        </p:nvSpPr>
        <p:spPr/>
        <p:txBody>
          <a:bodyPr/>
          <a:lstStyle/>
          <a:p>
            <a:r>
              <a:rPr lang="en-US" altLang="en-US" dirty="0">
                <a:latin typeface="Times New Roman" panose="02020603050405020304" pitchFamily="18" charset="0"/>
                <a:cs typeface="Times New Roman" panose="02020603050405020304" pitchFamily="18" charset="0"/>
              </a:rPr>
              <a:t>The planning board conducts a </a:t>
            </a:r>
            <a:r>
              <a:rPr lang="en-US" altLang="en-US" u="sng" dirty="0">
                <a:latin typeface="Times New Roman" panose="02020603050405020304" pitchFamily="18" charset="0"/>
                <a:cs typeface="Times New Roman" panose="02020603050405020304" pitchFamily="18" charset="0"/>
              </a:rPr>
              <a:t>public hearing</a:t>
            </a:r>
            <a:r>
              <a:rPr lang="en-US" altLang="en-US" dirty="0">
                <a:latin typeface="Times New Roman" panose="02020603050405020304" pitchFamily="18" charset="0"/>
                <a:cs typeface="Times New Roman" panose="02020603050405020304" pitchFamily="18" charset="0"/>
              </a:rPr>
              <a:t> at which time all interested persons may be heard.</a:t>
            </a:r>
          </a:p>
          <a:p>
            <a:r>
              <a:rPr lang="en-US" altLang="en-US" dirty="0">
                <a:latin typeface="Times New Roman" panose="02020603050405020304" pitchFamily="18" charset="0"/>
                <a:cs typeface="Times New Roman" panose="02020603050405020304" pitchFamily="18" charset="0"/>
              </a:rPr>
              <a:t>The hearing record is the basic record for </a:t>
            </a:r>
            <a:r>
              <a:rPr lang="en-US" altLang="en-US" dirty="0" err="1">
                <a:latin typeface="Times New Roman" panose="02020603050405020304" pitchFamily="18" charset="0"/>
                <a:cs typeface="Times New Roman" panose="02020603050405020304" pitchFamily="18" charset="0"/>
              </a:rPr>
              <a:t>for</a:t>
            </a:r>
            <a:r>
              <a:rPr lang="en-US" altLang="en-US" dirty="0">
                <a:latin typeface="Times New Roman" panose="02020603050405020304" pitchFamily="18" charset="0"/>
                <a:cs typeface="Times New Roman" panose="02020603050405020304" pitchFamily="18" charset="0"/>
              </a:rPr>
              <a:t> purposes of judicial review.  </a:t>
            </a:r>
          </a:p>
          <a:p>
            <a:pPr>
              <a:buFont typeface="Wingdings" panose="05000000000000000000" pitchFamily="2" charset="2"/>
              <a:buNone/>
            </a:pPr>
            <a:endParaRPr lang="en-US" altLang="en-US" dirty="0">
              <a:latin typeface="Times New Roman" panose="02020603050405020304" pitchFamily="18" charset="0"/>
              <a:cs typeface="Times New Roman" panose="02020603050405020304" pitchFamily="18" charset="0"/>
            </a:endParaRPr>
          </a:p>
          <a:p>
            <a:pPr algn="ctr">
              <a:buFont typeface="Wingdings" panose="05000000000000000000" pitchFamily="2" charset="2"/>
              <a:buNone/>
            </a:pPr>
            <a:r>
              <a:rPr lang="en-US" altLang="en-US" sz="2000" i="1" dirty="0">
                <a:latin typeface="Times New Roman" panose="02020603050405020304" pitchFamily="18" charset="0"/>
                <a:cs typeface="Times New Roman" panose="02020603050405020304" pitchFamily="18" charset="0"/>
              </a:rPr>
              <a:t>N.J.S.A. </a:t>
            </a:r>
            <a:r>
              <a:rPr lang="en-US" altLang="en-US" sz="2000" dirty="0">
                <a:latin typeface="Times New Roman" panose="02020603050405020304" pitchFamily="18" charset="0"/>
                <a:cs typeface="Times New Roman" panose="02020603050405020304" pitchFamily="18" charset="0"/>
              </a:rPr>
              <a:t> 40A:12A-6(b)(4)</a:t>
            </a:r>
          </a:p>
        </p:txBody>
      </p:sp>
      <p:sp>
        <p:nvSpPr>
          <p:cNvPr id="2" name="Slide Number Placeholder 1"/>
          <p:cNvSpPr>
            <a:spLocks noGrp="1"/>
          </p:cNvSpPr>
          <p:nvPr>
            <p:ph type="sldNum" sz="quarter" idx="12"/>
          </p:nvPr>
        </p:nvSpPr>
        <p:spPr/>
        <p:txBody>
          <a:bodyPr/>
          <a:lstStyle/>
          <a:p>
            <a:fld id="{6E55B427-7555-45A2-AB3E-57DD005FFBF4}" type="slidenum">
              <a:rPr lang="en-US" altLang="en-US" smtClean="0"/>
              <a:pPr/>
              <a:t>9</a:t>
            </a:fld>
            <a:endParaRPr lang="en-US" altLang="en-US"/>
          </a:p>
        </p:txBody>
      </p:sp>
    </p:spTree>
    <p:extLst>
      <p:ext uri="{BB962C8B-B14F-4D97-AF65-F5344CB8AC3E}">
        <p14:creationId xmlns:p14="http://schemas.microsoft.com/office/powerpoint/2010/main" val="23135669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2122</TotalTime>
  <Words>1714</Words>
  <Application>Microsoft Office PowerPoint</Application>
  <PresentationFormat>On-screen Show (4:3)</PresentationFormat>
  <Paragraphs>314</Paragraphs>
  <Slides>41</Slides>
  <Notes>28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MS Mincho</vt:lpstr>
      <vt:lpstr>Albertus Medium</vt:lpstr>
      <vt:lpstr>Arial</vt:lpstr>
      <vt:lpstr>Calibri</vt:lpstr>
      <vt:lpstr>Calibri Light</vt:lpstr>
      <vt:lpstr>Tahoma</vt:lpstr>
      <vt:lpstr>Times New Roman</vt:lpstr>
      <vt:lpstr>Wingdings</vt:lpstr>
      <vt:lpstr>Wingdings 2</vt:lpstr>
      <vt:lpstr>Office Theme</vt:lpstr>
      <vt:lpstr>Hackensack Main Street Redevelopment:  Have the Rules of the Game Changed?  A Webinar </vt:lpstr>
      <vt:lpstr>The Panel</vt:lpstr>
      <vt:lpstr>The Panel</vt:lpstr>
      <vt:lpstr>PowerPoint Presentation</vt:lpstr>
      <vt:lpstr>How It Works </vt:lpstr>
      <vt:lpstr>How It Works </vt:lpstr>
      <vt:lpstr>Procedure – Direction to Investigate</vt:lpstr>
      <vt:lpstr>Procedure - Notice</vt:lpstr>
      <vt:lpstr>Procedure - Hearing</vt:lpstr>
      <vt:lpstr>Procedure - Recommendation</vt:lpstr>
      <vt:lpstr>Procedure - Determination</vt:lpstr>
      <vt:lpstr>The Redevelopment Plan</vt:lpstr>
      <vt:lpstr>Upon adoption of Redevelopment Plan:</vt:lpstr>
      <vt:lpstr>Agreements with Redevelopers</vt:lpstr>
      <vt:lpstr>The Redevelopment Criteria  N.J.S.A. 40A:12A-5</vt:lpstr>
      <vt:lpstr>The Redevelopment Criteria  N.J.S.A. 40A:12A-5</vt:lpstr>
      <vt:lpstr>PowerPoint Presentation</vt:lpstr>
      <vt:lpstr>PowerPoint Presentation</vt:lpstr>
      <vt:lpstr>PowerPoint Presentation</vt:lpstr>
      <vt:lpstr>PowerPoint Presentation</vt:lpstr>
      <vt:lpstr>PowerPoint Presentation</vt:lpstr>
      <vt:lpstr> Harrison:  C. 1960 </vt:lpstr>
      <vt:lpstr>Harrison:  1996 </vt:lpstr>
      <vt:lpstr>Harrison:  C. 2000 </vt:lpstr>
      <vt:lpstr>Harrison:  The Project’s Historical Perspective</vt:lpstr>
      <vt:lpstr>Harrison:  2012 </vt:lpstr>
      <vt:lpstr>Harrison:  2014</vt:lpstr>
      <vt:lpstr>Post-Kelo Reactions and Responses</vt:lpstr>
      <vt:lpstr>A3615/S2447 - Legislative Declarations </vt:lpstr>
      <vt:lpstr>Legislative History of A-3615 / S-2447</vt:lpstr>
      <vt:lpstr>Non Condemnation Redevelopment Area Resolution Requirement</vt:lpstr>
      <vt:lpstr>Non Condemnation Redevelopment Area Notice Requirement</vt:lpstr>
      <vt:lpstr>Changing Course To Permit Eminent Domain</vt:lpstr>
      <vt:lpstr>Condemnation Redevelopment Area  Notice Requirement</vt:lpstr>
      <vt:lpstr>Gallenthin and DeRose Codified</vt:lpstr>
      <vt:lpstr>DeRose Declaration </vt:lpstr>
      <vt:lpstr>DeRose Codified</vt:lpstr>
      <vt:lpstr>DeRose Repose</vt:lpstr>
      <vt:lpstr>Gallenthin Declaration</vt:lpstr>
      <vt:lpstr>Gallenthin Codified </vt:lpstr>
      <vt:lpstr>Redevelopment in New Jersey Since September, 2013?</vt:lpstr>
    </vt:vector>
  </TitlesOfParts>
  <Company>McKirdy and Riskin, P.A.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Jersey  Condemnation Practice</dc:title>
  <dc:creator>John H. Buonocore, Jr.</dc:creator>
  <cp:lastModifiedBy>Anthony DellaPelle</cp:lastModifiedBy>
  <cp:revision>212</cp:revision>
  <cp:lastPrinted>1998-03-14T19:23:06Z</cp:lastPrinted>
  <dcterms:created xsi:type="dcterms:W3CDTF">1998-03-01T17:21:50Z</dcterms:created>
  <dcterms:modified xsi:type="dcterms:W3CDTF">2015-08-03T15:37:00Z</dcterms:modified>
</cp:coreProperties>
</file>