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7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C4435-65A7-49E9-82E5-321A9AFB2397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2619-4BDF-4CFE-87D0-30A4C0824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619-4BDF-4CFE-87D0-30A4C08246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13869-0FCD-4645-8D05-1CB60176F08A}" type="slidenum">
              <a:rPr lang="en-US"/>
              <a:pPr/>
              <a:t>10</a:t>
            </a:fld>
            <a:endParaRPr lang="en-US"/>
          </a:p>
        </p:txBody>
      </p:sp>
      <p:sp>
        <p:nvSpPr>
          <p:cNvPr id="523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86895-2EF6-47AE-89EC-437378EE93FB}" type="slidenum">
              <a:rPr lang="en-US"/>
              <a:pPr/>
              <a:t>11</a:t>
            </a:fld>
            <a:endParaRPr lang="en-US"/>
          </a:p>
        </p:txBody>
      </p:sp>
      <p:sp>
        <p:nvSpPr>
          <p:cNvPr id="532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1E897-ED0B-420A-9A42-EE651542033A}" type="slidenum">
              <a:rPr lang="en-US"/>
              <a:pPr/>
              <a:t>12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06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48258-9D63-4C39-B613-922A2473AEF0}" type="slidenum">
              <a:rPr lang="en-US"/>
              <a:pPr/>
              <a:t>13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Trenton v. Lenzner, 16 N.J. 465 (1954)(parking facility for proprietary use)</a:t>
            </a:r>
          </a:p>
          <a:p>
            <a:r>
              <a:rPr lang="en-US"/>
              <a:t>West Orange v. 769 Associates, 172 N.J. 564 (2002)(roadway primarily serving residential development)</a:t>
            </a:r>
          </a:p>
          <a:p>
            <a:r>
              <a:rPr lang="en-US"/>
              <a:t>Texas Eastern v. Wildlife Preserves, 48 N.J. 261 (1967)(necessity)</a:t>
            </a:r>
          </a:p>
          <a:p>
            <a:r>
              <a:rPr lang="en-US"/>
              <a:t>Hillsborough v. Robertson, 260 N.J.Super. 37 (Law Div. 1992)</a:t>
            </a:r>
          </a:p>
          <a:p>
            <a:r>
              <a:rPr lang="en-US"/>
              <a:t>Essex Fells v. Kessler, 289 N.J. Super 329 (Law Div. 1995)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B3903-8E69-43FC-9016-7BB036115547}" type="slidenum">
              <a:rPr lang="en-US"/>
              <a:pPr/>
              <a:t>14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State v. Shein, 283 N.J.Super 588 (App. Div. 1995)</a:t>
            </a:r>
          </a:p>
        </p:txBody>
      </p:sp>
    </p:spTree>
    <p:extLst>
      <p:ext uri="{BB962C8B-B14F-4D97-AF65-F5344CB8AC3E}">
        <p14:creationId xmlns:p14="http://schemas.microsoft.com/office/powerpoint/2010/main" val="2761054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F4C91-BC94-4A41-9D86-AE62239E279C}" type="slidenum">
              <a:rPr lang="en-US"/>
              <a:pPr/>
              <a:t>15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 v. Gorga, 26 N.J. 113 (1958)</a:t>
            </a:r>
          </a:p>
        </p:txBody>
      </p:sp>
    </p:spTree>
    <p:extLst>
      <p:ext uri="{BB962C8B-B14F-4D97-AF65-F5344CB8AC3E}">
        <p14:creationId xmlns:p14="http://schemas.microsoft.com/office/powerpoint/2010/main" val="2117806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20DA8-7C0D-4C44-BE9A-3C79AC8040C3}" type="slidenum">
              <a:rPr lang="en-US"/>
              <a:pPr/>
              <a:t>16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619-4BDF-4CFE-87D0-30A4C08246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619-4BDF-4CFE-87D0-30A4C08246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619-4BDF-4CFE-87D0-30A4C08246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619-4BDF-4CFE-87D0-30A4C08246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2619-4BDF-4CFE-87D0-30A4C08246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16C73-00BF-4798-96D2-1D898A17BE06}" type="slidenum">
              <a:rPr lang="en-US"/>
              <a:pPr/>
              <a:t>5</a:t>
            </a:fld>
            <a:endParaRPr lang="en-US"/>
          </a:p>
        </p:txBody>
      </p:sp>
      <p:sp>
        <p:nvSpPr>
          <p:cNvPr id="4444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4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37">
              <a:spcBef>
                <a:spcPct val="0"/>
              </a:spcBef>
            </a:pPr>
            <a:endParaRPr kumimoji="1" lang="en-US" sz="2400" dirty="0"/>
          </a:p>
        </p:txBody>
      </p:sp>
    </p:spTree>
    <p:extLst>
      <p:ext uri="{BB962C8B-B14F-4D97-AF65-F5344CB8AC3E}">
        <p14:creationId xmlns:p14="http://schemas.microsoft.com/office/powerpoint/2010/main" val="35207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55253-41F2-48EE-BC24-388DE403F14D}" type="slidenum">
              <a:rPr lang="en-US"/>
              <a:pPr/>
              <a:t>6</a:t>
            </a:fld>
            <a:endParaRPr lang="en-US"/>
          </a:p>
        </p:txBody>
      </p:sp>
      <p:sp>
        <p:nvSpPr>
          <p:cNvPr id="519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77037-0EC4-48C4-AD7F-92AEB0E98D63}" type="slidenum">
              <a:rPr lang="en-US"/>
              <a:pPr/>
              <a:t>7</a:t>
            </a:fld>
            <a:endParaRPr lang="en-US"/>
          </a:p>
        </p:txBody>
      </p:sp>
      <p:sp>
        <p:nvSpPr>
          <p:cNvPr id="520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1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663CE-0813-4F2E-8F16-E46CE35FCFC6}" type="slidenum">
              <a:rPr lang="en-US"/>
              <a:pPr/>
              <a:t>8</a:t>
            </a:fld>
            <a:endParaRPr lang="en-US"/>
          </a:p>
        </p:txBody>
      </p:sp>
      <p:sp>
        <p:nvSpPr>
          <p:cNvPr id="521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BB16E-3B02-4876-A981-DA6364CE9E01}" type="slidenum">
              <a:rPr lang="en-US"/>
              <a:pPr/>
              <a:t>9</a:t>
            </a:fld>
            <a:endParaRPr lang="en-US"/>
          </a:p>
        </p:txBody>
      </p:sp>
      <p:sp>
        <p:nvSpPr>
          <p:cNvPr id="522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4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8F3B-5A32-4F25-8DB5-8CCA33A6C96B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BFD1-99E6-4E05-B8A3-91ABEC8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://www.mckirdyriski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hyperlink" Target="http://www.mckirdyriskin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hyperlink" Target="http://www.mckirdyriskin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hyperlink" Target="http://www.mckirdyriskin.com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.wav"/><Relationship Id="rId7" Type="http://schemas.openxmlformats.org/officeDocument/2006/relationships/hyperlink" Target="http://www.mckirdyriski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.wav"/><Relationship Id="rId7" Type="http://schemas.openxmlformats.org/officeDocument/2006/relationships/hyperlink" Target="http://www.mckirdyriski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hyperlink" Target="http://www.mckirdyriski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kirdyriskin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3.wav"/><Relationship Id="rId7" Type="http://schemas.openxmlformats.org/officeDocument/2006/relationships/hyperlink" Target="http://www.mckirdyriskin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MR16.MCKIRDY-RISKIN\Local Settings\Temporary Internet Files\Content.IE5\GOAW5HNE\MP9102166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328613"/>
            <a:ext cx="6400800" cy="1500187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3200" i="1" dirty="0"/>
              <a:t>Property Acquisition, Eminent Domain</a:t>
            </a:r>
            <a:br>
              <a:rPr lang="en-US" sz="3200" i="1" dirty="0"/>
            </a:br>
            <a:r>
              <a:rPr lang="en-US" sz="3200" i="1" dirty="0"/>
              <a:t>and Relocation</a:t>
            </a:r>
            <a:br>
              <a:rPr lang="en-US" sz="3200" dirty="0"/>
            </a:br>
            <a:r>
              <a:rPr lang="en-US" sz="2400" dirty="0"/>
              <a:t>The Redevelopment Training Institute </a:t>
            </a:r>
            <a:br>
              <a:rPr lang="en-US" sz="2400" dirty="0"/>
            </a:br>
            <a:r>
              <a:rPr lang="en-US" sz="2400" dirty="0"/>
              <a:t>October 5, 2016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0800" y="4648200"/>
            <a:ext cx="39624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log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225" y="57912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724400"/>
            <a:ext cx="3429000" cy="1066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i="1" dirty="0">
                <a:solidFill>
                  <a:schemeClr val="tx1"/>
                </a:solidFill>
              </a:rPr>
              <a:t>Presented by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John H. Buonocore, Jr., Esq.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Anthony F. DellaPelle, Esq., CRE</a:t>
            </a:r>
          </a:p>
          <a:p>
            <a:pPr eaLnBrk="1" hangingPunct="1">
              <a:spcBef>
                <a:spcPct val="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352800" y="6248400"/>
            <a:ext cx="2438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www.mckirdyriskin.com</a:t>
            </a: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2600" y="6248400"/>
            <a:ext cx="2311400" cy="390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054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990600"/>
            <a:ext cx="3581400" cy="792162"/>
          </a:xfrm>
        </p:spPr>
        <p:txBody>
          <a:bodyPr/>
          <a:lstStyle/>
          <a:p>
            <a:r>
              <a:rPr lang="en-US" sz="2400" b="1" dirty="0"/>
              <a:t>Litigation - Phase 1</a:t>
            </a:r>
            <a:r>
              <a:rPr lang="en-US" sz="2400" dirty="0"/>
              <a:t> 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286000"/>
            <a:ext cx="45720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Complaint</a:t>
            </a:r>
          </a:p>
          <a:p>
            <a:r>
              <a:rPr lang="en-US" sz="2400" dirty="0"/>
              <a:t>Order to Show Cause</a:t>
            </a:r>
          </a:p>
          <a:p>
            <a:r>
              <a:rPr lang="en-US" sz="2400" dirty="0"/>
              <a:t>Declaration of Taking</a:t>
            </a:r>
          </a:p>
          <a:p>
            <a:r>
              <a:rPr lang="en-US" sz="2400" dirty="0"/>
              <a:t>Order Permitting Deposit</a:t>
            </a:r>
          </a:p>
          <a:p>
            <a:r>
              <a:rPr lang="en-US" sz="2400" dirty="0"/>
              <a:t>Notices</a:t>
            </a:r>
          </a:p>
          <a:p>
            <a:r>
              <a:rPr lang="en-US" sz="2400" dirty="0"/>
              <a:t>Answer</a:t>
            </a:r>
          </a:p>
          <a:p>
            <a:r>
              <a:rPr lang="en-US" sz="2400" dirty="0"/>
              <a:t>Judgment Appointing Commissioners</a:t>
            </a:r>
          </a:p>
          <a:p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16000" b="16800"/>
          <a:stretch>
            <a:fillRect/>
          </a:stretch>
        </p:blipFill>
        <p:spPr bwMode="auto">
          <a:xfrm>
            <a:off x="0" y="2590800"/>
            <a:ext cx="453571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959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61722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4038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5900" y="1143000"/>
            <a:ext cx="3429000" cy="609600"/>
          </a:xfrm>
        </p:spPr>
        <p:txBody>
          <a:bodyPr/>
          <a:lstStyle/>
          <a:p>
            <a:r>
              <a:rPr lang="en-US" sz="2400" b="1" dirty="0"/>
              <a:t>Abandonment of Action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57400"/>
            <a:ext cx="43434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400" dirty="0"/>
              <a:t>Provided no declaration of taking has been filed, the action may be unilaterally abandoned by the condemnor </a:t>
            </a:r>
          </a:p>
          <a:p>
            <a:pPr marL="911225" lvl="3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400" dirty="0"/>
              <a:t>at any time before, or within 30 days after, the filing of the award of commissioners; </a:t>
            </a:r>
          </a:p>
          <a:p>
            <a:pPr marL="911225" lvl="3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400" dirty="0"/>
              <a:t>or in the event of an appeal from the award, at any time before, or within 30 days after, the entry of judgment; </a:t>
            </a:r>
          </a:p>
          <a:p>
            <a:pPr marL="911225" lvl="3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400" dirty="0"/>
              <a:t>or in the event that a hearing before commissioners is waived, at any time before, or within 30 days after, judgment has been entered in the action. [N.J.S.A. 20:3-35]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Otherwise, condemnee must consent to abandonment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Entitlement to fees costs and expenses. </a:t>
            </a:r>
            <a:r>
              <a:rPr lang="en-US" sz="1400" i="1" dirty="0"/>
              <a:t>N.J.S.A.</a:t>
            </a:r>
            <a:r>
              <a:rPr lang="en-US" sz="1400" dirty="0"/>
              <a:t>20:3-26(b)</a:t>
            </a:r>
          </a:p>
          <a:p>
            <a:pPr marL="911225" lvl="3">
              <a:lnSpc>
                <a:spcPct val="90000"/>
              </a:lnSpc>
            </a:pPr>
            <a:r>
              <a:rPr lang="en-US" sz="1400" i="1" dirty="0"/>
              <a:t>West Orange v. 769 Associates, LLC,</a:t>
            </a:r>
            <a:r>
              <a:rPr lang="en-US" sz="1400" dirty="0"/>
              <a:t> 397 N.J. Super. 244 (App. Div. 2007)</a:t>
            </a:r>
            <a:endParaRPr lang="en-US" sz="14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62484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4825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27479"/>
            <a:ext cx="3581400" cy="382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0150" y="1066800"/>
            <a:ext cx="3810000" cy="792162"/>
          </a:xfrm>
        </p:spPr>
        <p:txBody>
          <a:bodyPr/>
          <a:lstStyle/>
          <a:p>
            <a:r>
              <a:rPr lang="en-US" sz="2400" b="1" i="1" dirty="0"/>
              <a:t>Denial of Right to Condemn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133600"/>
            <a:ext cx="4572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When the authority to condemn is denied, all further steps in the action are stayed until the issue of the right to take has been finally determined.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Does “finally determined" mean exhaustion of the appellate process if appellate review is sought?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N.J.S.A. 20:3-11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i="1" dirty="0"/>
              <a:t>Bridgewater Tp. v. </a:t>
            </a:r>
            <a:r>
              <a:rPr lang="en-US" sz="1800" i="1" dirty="0" err="1"/>
              <a:t>Yarnell</a:t>
            </a:r>
            <a:r>
              <a:rPr lang="en-US" sz="1800" dirty="0"/>
              <a:t>, 64 N.J. 211 (1974)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i="1" dirty="0"/>
              <a:t>County of Sussex v. Merrill Lynch,</a:t>
            </a:r>
            <a:r>
              <a:rPr lang="en-US" sz="1800" dirty="0"/>
              <a:t> 351 N.J. Super 1 (App. Div. 2002)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/>
              <a:t>There is no discovery on the issue of the right to condemn except by leave of court.  N.J.S.A. 20:3-12(d).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3875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6324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12445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950" y="1066800"/>
            <a:ext cx="3352800" cy="715962"/>
          </a:xfrm>
        </p:spPr>
        <p:txBody>
          <a:bodyPr/>
          <a:lstStyle/>
          <a:p>
            <a:r>
              <a:rPr lang="en-US" sz="2400" b="1" dirty="0"/>
              <a:t>Some Defenses to Taking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895600"/>
            <a:ext cx="45720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No public purpose – bad faith, pretext</a:t>
            </a:r>
          </a:p>
          <a:p>
            <a:r>
              <a:rPr lang="en-US" sz="2400" dirty="0"/>
              <a:t>Lack of necessity</a:t>
            </a:r>
          </a:p>
          <a:p>
            <a:r>
              <a:rPr lang="en-US" sz="2400" dirty="0"/>
              <a:t>Failure to pass requisite authorizations</a:t>
            </a:r>
          </a:p>
          <a:p>
            <a:r>
              <a:rPr lang="en-US" sz="2400" dirty="0"/>
              <a:t>Indefinite description</a:t>
            </a:r>
          </a:p>
          <a:p>
            <a:r>
              <a:rPr lang="en-US" sz="2400" dirty="0"/>
              <a:t>Failure to engage in </a:t>
            </a:r>
            <a:r>
              <a:rPr lang="en-US" sz="2400" i="1" dirty="0"/>
              <a:t>bona fide</a:t>
            </a:r>
            <a:r>
              <a:rPr lang="en-US" sz="2400" dirty="0"/>
              <a:t> negotiations.  N.J.S.A. 20:3-6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7950"/>
            <a:ext cx="4572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14950" y="6096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0" name="Picture 9" descr="Small logo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324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990600"/>
            <a:ext cx="3962400" cy="838200"/>
          </a:xfrm>
        </p:spPr>
        <p:txBody>
          <a:bodyPr>
            <a:normAutofit/>
          </a:bodyPr>
          <a:lstStyle/>
          <a:p>
            <a:r>
              <a:rPr lang="en-US" sz="2000" b="1" i="1" dirty="0"/>
              <a:t>Elements of “Fair Market Value”</a:t>
            </a:r>
            <a:br>
              <a:rPr lang="en-US" sz="2000" b="1" i="1" dirty="0"/>
            </a:br>
            <a:r>
              <a:rPr lang="en-US" sz="2000" b="1" i="1" dirty="0"/>
              <a:t>(Just Compensation)</a:t>
            </a:r>
            <a:endParaRPr lang="en-US" sz="20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286000"/>
            <a:ext cx="44958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Willing buyer &amp; seller</a:t>
            </a:r>
          </a:p>
          <a:p>
            <a:r>
              <a:rPr lang="en-US" sz="2400" dirty="0"/>
              <a:t>Neither being under a compulsion to act</a:t>
            </a:r>
          </a:p>
          <a:p>
            <a:r>
              <a:rPr lang="en-US" sz="2400" dirty="0"/>
              <a:t>Being fully informed of all facts and circumstances about the acquired property (even if not known on date of value)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514600"/>
            <a:ext cx="4559335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0" y="4572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0" name="Picture 9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62484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219200"/>
            <a:ext cx="3581400" cy="519582"/>
          </a:xfrm>
        </p:spPr>
        <p:txBody>
          <a:bodyPr/>
          <a:lstStyle/>
          <a:p>
            <a:r>
              <a:rPr lang="en-US" sz="2400" b="1" i="1" dirty="0"/>
              <a:t>Highest and Best Use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209800"/>
            <a:ext cx="4267200" cy="4648200"/>
          </a:xfrm>
        </p:spPr>
        <p:txBody>
          <a:bodyPr>
            <a:normAutofit lnSpcReduction="10000"/>
          </a:bodyPr>
          <a:lstStyle/>
          <a:p>
            <a:endParaRPr lang="en-US" sz="2400" b="1" dirty="0"/>
          </a:p>
          <a:p>
            <a:r>
              <a:rPr lang="en-US" sz="2400" dirty="0"/>
              <a:t>Owner is not limited to value for the use to which property is currently being put - owner entitled to value for highest and best use. </a:t>
            </a:r>
            <a:r>
              <a:rPr lang="en-US" sz="2400" i="1" dirty="0"/>
              <a:t>State v. Caoili</a:t>
            </a:r>
            <a:r>
              <a:rPr lang="en-US" sz="2400" dirty="0"/>
              <a:t>, 135 N.J. 252 (1994)</a:t>
            </a:r>
          </a:p>
          <a:p>
            <a:pPr lvl="0">
              <a:defRPr/>
            </a:pPr>
            <a:r>
              <a:rPr lang="en-US" sz="2400" dirty="0"/>
              <a:t>HBU must be:</a:t>
            </a:r>
          </a:p>
          <a:p>
            <a:pPr lvl="0" algn="ctr">
              <a:buNone/>
              <a:defRPr/>
            </a:pPr>
            <a:r>
              <a:rPr lang="en-US" sz="2400" dirty="0"/>
              <a:t>Physically Possible</a:t>
            </a:r>
          </a:p>
          <a:p>
            <a:pPr lvl="0" algn="ctr">
              <a:buNone/>
              <a:defRPr/>
            </a:pPr>
            <a:r>
              <a:rPr lang="en-US" sz="2400" dirty="0"/>
              <a:t>Legally Permissible</a:t>
            </a:r>
          </a:p>
          <a:p>
            <a:pPr lvl="0" algn="ctr">
              <a:buNone/>
              <a:defRPr/>
            </a:pPr>
            <a:r>
              <a:rPr lang="en-US" sz="2400" dirty="0"/>
              <a:t>Financially Feasible</a:t>
            </a:r>
          </a:p>
          <a:p>
            <a:pPr lvl="0" algn="ctr">
              <a:buNone/>
              <a:defRPr/>
            </a:pPr>
            <a:r>
              <a:rPr lang="en-US" sz="2400" dirty="0"/>
              <a:t>Maximally Productive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7105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2" name="Picture 11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324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8635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4450" y="990600"/>
            <a:ext cx="3657600" cy="944563"/>
          </a:xfrm>
        </p:spPr>
        <p:txBody>
          <a:bodyPr/>
          <a:lstStyle/>
          <a:p>
            <a:r>
              <a:rPr lang="en-US" sz="2400" b="1" i="1" dirty="0"/>
              <a:t>The Three Approaches to Value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133600"/>
            <a:ext cx="4267200" cy="47244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Sales Comparison or Market Data Approach</a:t>
            </a:r>
          </a:p>
          <a:p>
            <a:r>
              <a:rPr lang="en-US" sz="2400" dirty="0"/>
              <a:t>Cost Approach</a:t>
            </a:r>
          </a:p>
          <a:p>
            <a:r>
              <a:rPr lang="en-US" sz="2400" dirty="0"/>
              <a:t>Income Approach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7685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61722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6255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8126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2286000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N.J.S.A. 20-4-1 </a:t>
            </a:r>
            <a:r>
              <a:rPr lang="en-US" dirty="0"/>
              <a:t>(Relocation Assistance Act) 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N.J.S.A. 52:31B-1</a:t>
            </a:r>
            <a:r>
              <a:rPr lang="en-US" dirty="0"/>
              <a:t> (Relocation Assistance Act)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N.J.S.A. 27:7-72</a:t>
            </a:r>
            <a:r>
              <a:rPr lang="en-US" dirty="0"/>
              <a:t> (Uniform Transportation Replacement Housing and Relocation Act -Department of Transportation Relocation Act) 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42 U.S.C.A. Sec. 4601</a:t>
            </a:r>
            <a:r>
              <a:rPr lang="en-US" dirty="0"/>
              <a:t> (Uniform Relocation Assistance and Real Property Acquisition Policies Act of 1970 -Federal Relocation Statute) 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N.J.A.C. 5: 11-1.1</a:t>
            </a:r>
            <a:endParaRPr lang="en-US" dirty="0"/>
          </a:p>
          <a:p>
            <a:pPr marL="465138" indent="-465138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N.J.A.C. 16:6-1.1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0" y="1219200"/>
            <a:ext cx="3581400" cy="519582"/>
          </a:xfrm>
        </p:spPr>
        <p:txBody>
          <a:bodyPr/>
          <a:lstStyle/>
          <a:p>
            <a:r>
              <a:rPr lang="en-US" sz="2400" b="1" i="1" dirty="0"/>
              <a:t>Relocation Statutes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5305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2" name="Picture 11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6324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8126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1981200"/>
            <a:ext cx="434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Arial" pitchFamily="34" charset="0"/>
              <a:buChar char="•"/>
            </a:pPr>
            <a:r>
              <a:rPr lang="en-US" sz="2000" dirty="0"/>
              <a:t>Uniformity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sz="2000" dirty="0"/>
              <a:t>Equality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sz="2000" dirty="0"/>
              <a:t>Provide benefits variety of events, including non-condemnation events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sz="2000" dirty="0"/>
              <a:t>All qualified occupants are entitled to relocation assistance, including tenants, owners, relatives, family members and other qualified occupants. 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sz="2000" dirty="0"/>
              <a:t>Require relocation plan  (WRAP) prior to acquisitions and relocations.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1219200"/>
            <a:ext cx="3581400" cy="519582"/>
          </a:xfrm>
        </p:spPr>
        <p:txBody>
          <a:bodyPr/>
          <a:lstStyle/>
          <a:p>
            <a:r>
              <a:rPr lang="en-US" sz="2400" b="1" i="1" dirty="0"/>
              <a:t>Relocation Purpose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2" name="Picture 11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62484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86000"/>
            <a:ext cx="46599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289679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Acquisition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Notice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Bona Fide Negotiations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Eminent Domain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Complaint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Declaration of Taking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Deposit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Relocation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Mandated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Residential vs. Commercial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Statutes/Codes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838200"/>
            <a:ext cx="2496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Outline</a:t>
            </a:r>
          </a:p>
        </p:txBody>
      </p:sp>
      <p:pic>
        <p:nvPicPr>
          <p:cNvPr id="6" name="Picture 5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8" name="Picture 7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61722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33600" y="990599"/>
            <a:ext cx="6629400" cy="5638801"/>
            <a:chOff x="914400" y="-322546"/>
            <a:chExt cx="7848600" cy="6951946"/>
          </a:xfrm>
        </p:grpSpPr>
        <p:sp>
          <p:nvSpPr>
            <p:cNvPr id="3074" name="Cube 18"/>
            <p:cNvSpPr>
              <a:spLocks noChangeArrowheads="1"/>
            </p:cNvSpPr>
            <p:nvPr/>
          </p:nvSpPr>
          <p:spPr bwMode="auto">
            <a:xfrm>
              <a:off x="1143000" y="2209800"/>
              <a:ext cx="2514600" cy="4419600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Cube 15"/>
            <p:cNvSpPr>
              <a:spLocks noChangeArrowheads="1"/>
            </p:cNvSpPr>
            <p:nvPr/>
          </p:nvSpPr>
          <p:spPr bwMode="auto">
            <a:xfrm>
              <a:off x="6172200" y="4114800"/>
              <a:ext cx="2590800" cy="2514600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953000"/>
              <a:ext cx="2057400" cy="1441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i="0" kern="0" dirty="0">
                  <a:solidFill>
                    <a:schemeClr val="tx2"/>
                  </a:solidFill>
                </a:rPr>
                <a:t>STEP FIVE</a:t>
              </a:r>
              <a:br>
                <a:rPr lang="en-US" sz="1400" i="0" kern="0" dirty="0">
                  <a:solidFill>
                    <a:schemeClr val="tx2"/>
                  </a:solidFill>
                </a:rPr>
              </a:br>
              <a:r>
                <a:rPr lang="en-US" sz="1400" i="0" kern="0" dirty="0">
                  <a:solidFill>
                    <a:schemeClr val="tx2"/>
                  </a:solidFill>
                </a:rPr>
                <a:t>Governing Body Adopts Redevelopment Plan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schemeClr val="tx2"/>
                  </a:solidFill>
                </a:rPr>
                <a:t>N.J.S.A.</a:t>
              </a:r>
              <a:r>
                <a:rPr lang="en-US" sz="1200" i="0" kern="0" dirty="0">
                  <a:solidFill>
                    <a:schemeClr val="tx2"/>
                  </a:solidFill>
                </a:rPr>
                <a:t> 40A:12A-7</a:t>
              </a:r>
            </a:p>
          </p:txBody>
        </p:sp>
        <p:sp>
          <p:nvSpPr>
            <p:cNvPr id="3078" name="Cube 14"/>
            <p:cNvSpPr>
              <a:spLocks noChangeArrowheads="1"/>
            </p:cNvSpPr>
            <p:nvPr/>
          </p:nvSpPr>
          <p:spPr bwMode="auto">
            <a:xfrm>
              <a:off x="6172200" y="2209800"/>
              <a:ext cx="2590800" cy="2590800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72200" y="2986088"/>
              <a:ext cx="2133600" cy="16695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i="0" kern="0" dirty="0">
                  <a:solidFill>
                    <a:schemeClr val="tx2"/>
                  </a:solidFill>
                </a:rPr>
                <a:t>STEP FOUR</a:t>
              </a:r>
              <a:br>
                <a:rPr lang="en-US" sz="1400" i="0" kern="0" dirty="0">
                  <a:solidFill>
                    <a:schemeClr val="tx2"/>
                  </a:solidFill>
                </a:rPr>
              </a:br>
              <a:r>
                <a:rPr lang="en-US" sz="1400" i="0" kern="0" dirty="0">
                  <a:solidFill>
                    <a:schemeClr val="tx2"/>
                  </a:solidFill>
                </a:rPr>
                <a:t>Governing Body Designates </a:t>
              </a:r>
            </a:p>
            <a:p>
              <a:pPr algn="ctr">
                <a:defRPr/>
              </a:pPr>
              <a:r>
                <a:rPr lang="en-US" sz="1400" i="0" kern="0" dirty="0">
                  <a:solidFill>
                    <a:schemeClr val="tx2"/>
                  </a:solidFill>
                </a:rPr>
                <a:t>Area In Need of Redevelopment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schemeClr val="tx2"/>
                  </a:solidFill>
                </a:rPr>
                <a:t>N.J.S.A.</a:t>
              </a:r>
              <a:r>
                <a:rPr lang="en-US" sz="1200" i="0" kern="0" dirty="0">
                  <a:solidFill>
                    <a:schemeClr val="tx2"/>
                  </a:solidFill>
                </a:rPr>
                <a:t> 40A:12A-6(b)(5)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" y="2986088"/>
              <a:ext cx="2286000" cy="11080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0" kern="0" dirty="0">
                  <a:solidFill>
                    <a:schemeClr val="tx2"/>
                  </a:solidFill>
                </a:rPr>
                <a:t>STEP TWO</a:t>
              </a:r>
              <a:r>
                <a:rPr lang="en-US" i="0" kern="0" dirty="0">
                  <a:solidFill>
                    <a:schemeClr val="tx2"/>
                  </a:solidFill>
                </a:rPr>
                <a:t> </a:t>
              </a:r>
              <a:br>
                <a:rPr lang="en-US" i="0" kern="0" dirty="0">
                  <a:solidFill>
                    <a:schemeClr val="tx2"/>
                  </a:solidFill>
                </a:rPr>
              </a:br>
              <a:r>
                <a:rPr lang="en-US" i="0" kern="0" dirty="0">
                  <a:solidFill>
                    <a:schemeClr val="tx2"/>
                  </a:solidFill>
                </a:rPr>
                <a:t>Planning Board Investigation</a:t>
              </a:r>
              <a:br>
                <a:rPr lang="en-US" i="0" kern="0" dirty="0">
                  <a:solidFill>
                    <a:schemeClr val="tx2"/>
                  </a:solidFill>
                </a:rPr>
              </a:br>
              <a:r>
                <a:rPr lang="en-US" sz="1200" kern="0" dirty="0">
                  <a:solidFill>
                    <a:schemeClr val="tx2"/>
                  </a:solidFill>
                </a:rPr>
                <a:t>N.J.S.A.</a:t>
              </a:r>
              <a:r>
                <a:rPr lang="en-US" sz="1200" i="0" kern="0" dirty="0">
                  <a:solidFill>
                    <a:schemeClr val="tx2"/>
                  </a:solidFill>
                </a:rPr>
                <a:t> 40A:12A-6(a)</a:t>
              </a:r>
            </a:p>
          </p:txBody>
        </p:sp>
        <p:sp>
          <p:nvSpPr>
            <p:cNvPr id="3081" name="Cube 17"/>
            <p:cNvSpPr>
              <a:spLocks noChangeArrowheads="1"/>
            </p:cNvSpPr>
            <p:nvPr/>
          </p:nvSpPr>
          <p:spPr bwMode="auto">
            <a:xfrm>
              <a:off x="3048000" y="2209800"/>
              <a:ext cx="2514600" cy="4419600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2986088"/>
              <a:ext cx="1981200" cy="1384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0" kern="0" dirty="0">
                  <a:solidFill>
                    <a:schemeClr val="tx2"/>
                  </a:solidFill>
                </a:rPr>
                <a:t>STEP THREE</a:t>
              </a:r>
              <a:br>
                <a:rPr lang="en-US" i="0" kern="0" dirty="0">
                  <a:solidFill>
                    <a:schemeClr val="tx2"/>
                  </a:solidFill>
                </a:rPr>
              </a:br>
              <a:r>
                <a:rPr lang="en-US" i="0" kern="0" dirty="0">
                  <a:solidFill>
                    <a:schemeClr val="tx2"/>
                  </a:solidFill>
                </a:rPr>
                <a:t>Planning Board Approves Designation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schemeClr val="tx2"/>
                  </a:solidFill>
                </a:rPr>
                <a:t>N.J.S.A.</a:t>
              </a:r>
              <a:r>
                <a:rPr lang="en-US" sz="1200" i="0" kern="0" dirty="0">
                  <a:solidFill>
                    <a:schemeClr val="tx2"/>
                  </a:solidFill>
                </a:rPr>
                <a:t> 40A:12A-6(b)(5)</a:t>
              </a:r>
            </a:p>
          </p:txBody>
        </p:sp>
        <p:grpSp>
          <p:nvGrpSpPr>
            <p:cNvPr id="2" name="Group 32"/>
            <p:cNvGrpSpPr>
              <a:grpSpLocks/>
            </p:cNvGrpSpPr>
            <p:nvPr/>
          </p:nvGrpSpPr>
          <p:grpSpPr bwMode="auto">
            <a:xfrm>
              <a:off x="2309813" y="-322546"/>
              <a:ext cx="5749925" cy="3181634"/>
              <a:chOff x="2309248" y="-322524"/>
              <a:chExt cx="5750589" cy="3180904"/>
            </a:xfrm>
          </p:grpSpPr>
          <p:sp>
            <p:nvSpPr>
              <p:cNvPr id="3084" name="Isosceles Triangle 24"/>
              <p:cNvSpPr>
                <a:spLocks noChangeArrowheads="1"/>
              </p:cNvSpPr>
              <p:nvPr/>
            </p:nvSpPr>
            <p:spPr bwMode="auto">
              <a:xfrm>
                <a:off x="2309248" y="343780"/>
                <a:ext cx="4953000" cy="2514600"/>
              </a:xfrm>
              <a:prstGeom prst="triangle">
                <a:avLst>
                  <a:gd name="adj" fmla="val 48787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Rectangle 25"/>
              <p:cNvSpPr>
                <a:spLocks noChangeArrowheads="1"/>
              </p:cNvSpPr>
              <p:nvPr/>
            </p:nvSpPr>
            <p:spPr bwMode="auto">
              <a:xfrm>
                <a:off x="2667000" y="1295400"/>
                <a:ext cx="3976687" cy="1108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i="0" dirty="0"/>
                  <a:t>STEP ONE</a:t>
                </a:r>
                <a:br>
                  <a:rPr lang="en-US" dirty="0"/>
                </a:br>
                <a:r>
                  <a:rPr lang="en-US" dirty="0"/>
                  <a:t>Direct Planning</a:t>
                </a:r>
              </a:p>
              <a:p>
                <a:pPr algn="ctr"/>
                <a:r>
                  <a:rPr lang="en-US" dirty="0"/>
                  <a:t>Board to Investigate</a:t>
                </a:r>
                <a:br>
                  <a:rPr lang="en-US" dirty="0"/>
                </a:br>
                <a:r>
                  <a:rPr lang="en-US" sz="1200" dirty="0"/>
                  <a:t>N.J.S.A. 40A:12A-6(a)</a:t>
                </a:r>
              </a:p>
            </p:txBody>
          </p:sp>
          <p:sp>
            <p:nvSpPr>
              <p:cNvPr id="3086" name="Parallelogram 26"/>
              <p:cNvSpPr>
                <a:spLocks noChangeArrowheads="1"/>
              </p:cNvSpPr>
              <p:nvPr/>
            </p:nvSpPr>
            <p:spPr bwMode="auto">
              <a:xfrm rot="2627587">
                <a:off x="4428147" y="913504"/>
                <a:ext cx="3631690" cy="823735"/>
              </a:xfrm>
              <a:prstGeom prst="parallelogram">
                <a:avLst>
                  <a:gd name="adj" fmla="val 2531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Rectangle 27"/>
              <p:cNvSpPr>
                <a:spLocks noChangeArrowheads="1"/>
              </p:cNvSpPr>
              <p:nvPr/>
            </p:nvSpPr>
            <p:spPr bwMode="auto">
              <a:xfrm>
                <a:off x="4114800" y="-322524"/>
                <a:ext cx="3124200" cy="7035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088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4724400" y="381000"/>
                <a:ext cx="1143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pic>
        <p:nvPicPr>
          <p:cNvPr id="19" name="Picture 18" descr="RTILogo2010t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20" name="Picture 19" descr="Small logo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28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0"/>
            <a:ext cx="4286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2438400"/>
            <a:ext cx="4572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Attempt amicable resolution through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bona fide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negotiations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Final judgment on authority for and due exercise of power by condemnor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Commissioners’ Hearing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Jury Trial on appeal from Commissioners’ Report on the issue of just compensation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40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34000" y="12192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Acquisition Process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5" name="Picture 14" descr="Small logo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2484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533400"/>
            <a:ext cx="3352800" cy="533400"/>
          </a:xfrm>
        </p:spPr>
        <p:txBody>
          <a:bodyPr>
            <a:normAutofit/>
          </a:bodyPr>
          <a:lstStyle/>
          <a:p>
            <a:r>
              <a:rPr lang="en-US" sz="2400" b="1" dirty="0"/>
              <a:t>Eminent Domain Basics</a:t>
            </a:r>
            <a:endParaRPr lang="en-US" sz="2400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133600"/>
            <a:ext cx="4572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Single Issue : Value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Factfinder</a:t>
            </a:r>
            <a:r>
              <a:rPr lang="en-US" sz="2400" dirty="0"/>
              <a:t> is concerned with just compensation only - Court adjudicates all other issues (</a:t>
            </a:r>
            <a:r>
              <a:rPr lang="en-US" sz="2400" i="1" dirty="0"/>
              <a:t>e.g</a:t>
            </a:r>
            <a:r>
              <a:rPr lang="en-US" sz="2400" dirty="0"/>
              <a:t>., title, proceeds allocation)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One award representing the value of all interests in the property (“unit rule”)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Award must take into account all damages, both present and prospective - no further proceedings or relief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5046" t="16667" r="4118" b="7407"/>
          <a:stretch>
            <a:fillRect/>
          </a:stretch>
        </p:blipFill>
        <p:spPr bwMode="auto">
          <a:xfrm>
            <a:off x="228600" y="34290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0" y="10668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Valuation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6324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585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1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0" y="914400"/>
            <a:ext cx="3810000" cy="762000"/>
          </a:xfrm>
        </p:spPr>
        <p:txBody>
          <a:bodyPr>
            <a:normAutofit/>
          </a:bodyPr>
          <a:lstStyle/>
          <a:p>
            <a:r>
              <a:rPr lang="en-US" sz="2200" b="1" i="1" dirty="0"/>
              <a:t>What Constitutes “Property”</a:t>
            </a:r>
            <a:endParaRPr lang="en-US" sz="2200" i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514600"/>
            <a:ext cx="4572000" cy="41147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Real vs. Personal Property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to real estate, “functional unit” test for “fixture” issues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Interplay between functional unit and moving expenses as relocation benefit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i="1" dirty="0"/>
              <a:t>*  N.J.S.A.</a:t>
            </a:r>
            <a:r>
              <a:rPr lang="en-US" sz="2400" dirty="0"/>
              <a:t> 20:3-2(d)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i="1" dirty="0"/>
              <a:t>*  State v. Gallant,</a:t>
            </a:r>
            <a:r>
              <a:rPr lang="en-US" sz="2400" dirty="0"/>
              <a:t> 42 N.J. 583 (1964)</a:t>
            </a:r>
            <a:endParaRPr lang="en-US" sz="24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8635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62484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8300" y="1036638"/>
            <a:ext cx="3124200" cy="715962"/>
          </a:xfrm>
        </p:spPr>
        <p:txBody>
          <a:bodyPr/>
          <a:lstStyle/>
          <a:p>
            <a:r>
              <a:rPr lang="en-US" sz="2400" b="1" i="1" dirty="0"/>
              <a:t>Date of Value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133600"/>
            <a:ext cx="4267200" cy="4495800"/>
          </a:xfrm>
        </p:spPr>
        <p:txBody>
          <a:bodyPr>
            <a:normAutofit/>
          </a:bodyPr>
          <a:lstStyle/>
          <a:p>
            <a:pPr marL="0" indent="1588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2000" dirty="0"/>
              <a:t>Pursuant to </a:t>
            </a:r>
            <a:r>
              <a:rPr lang="en-US" sz="2000" i="1" dirty="0"/>
              <a:t>N.J.S.A.</a:t>
            </a:r>
            <a:r>
              <a:rPr lang="en-US" sz="2000" dirty="0"/>
              <a:t> 20:3-30, the </a:t>
            </a:r>
            <a:r>
              <a:rPr lang="en-US" sz="2000" i="1" dirty="0"/>
              <a:t>earliest</a:t>
            </a:r>
            <a:r>
              <a:rPr lang="en-US" sz="2000" dirty="0"/>
              <a:t> of the following events: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/>
              <a:t>Date </a:t>
            </a:r>
            <a:r>
              <a:rPr lang="en-US" sz="2000" u="sng" dirty="0"/>
              <a:t>possession</a:t>
            </a:r>
            <a:r>
              <a:rPr lang="en-US" sz="2000" dirty="0"/>
              <a:t> is taken by the condemnor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u="sng" dirty="0"/>
              <a:t>Complaint</a:t>
            </a:r>
            <a:r>
              <a:rPr lang="en-US" sz="2000" dirty="0"/>
              <a:t> date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/>
              <a:t>Date on which condemnor </a:t>
            </a:r>
            <a:r>
              <a:rPr lang="en-US" sz="2000" u="sng" dirty="0"/>
              <a:t>substantially affects use and enjoyment of property</a:t>
            </a:r>
            <a:r>
              <a:rPr lang="en-US" sz="2000" dirty="0"/>
              <a:t>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u="sng" dirty="0"/>
              <a:t>Declaration of “blight</a:t>
            </a:r>
            <a:r>
              <a:rPr lang="en-US" sz="2000" dirty="0"/>
              <a:t>” or “in need of redevelopment” determination, but see </a:t>
            </a:r>
            <a:r>
              <a:rPr lang="en-US" sz="2000" i="1" dirty="0"/>
              <a:t>N.J.S.A.</a:t>
            </a:r>
            <a:r>
              <a:rPr lang="en-US" sz="2000" dirty="0"/>
              <a:t> 20:3-38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2000" dirty="0"/>
              <a:t>* See </a:t>
            </a:r>
            <a:r>
              <a:rPr lang="en-US" sz="2000" i="1" dirty="0"/>
              <a:t>Kirby Forest Industries v. U.S.,</a:t>
            </a:r>
            <a:r>
              <a:rPr lang="en-US" sz="2000" dirty="0"/>
              <a:t> 467 U.S. 1 (1984)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16700" r="16500" b="34682"/>
          <a:stretch>
            <a:fillRect/>
          </a:stretch>
        </p:blipFill>
        <p:spPr bwMode="auto">
          <a:xfrm>
            <a:off x="152400" y="2920365"/>
            <a:ext cx="4038600" cy="393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1" name="Picture 10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6450" y="63246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00" y="1143000"/>
            <a:ext cx="3276600" cy="758058"/>
          </a:xfrm>
        </p:spPr>
        <p:txBody>
          <a:bodyPr/>
          <a:lstStyle/>
          <a:p>
            <a:r>
              <a:rPr lang="en-US" sz="2400" b="1" i="1" dirty="0" err="1"/>
              <a:t>Prelitigation</a:t>
            </a:r>
            <a:r>
              <a:rPr lang="en-US" sz="2400" b="1" i="1" dirty="0"/>
              <a:t> Matters</a:t>
            </a:r>
            <a:r>
              <a:rPr lang="en-US" sz="2400" i="1" dirty="0"/>
              <a:t> 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0" y="2057400"/>
            <a:ext cx="4572000" cy="3352800"/>
          </a:xfrm>
        </p:spPr>
        <p:txBody>
          <a:bodyPr>
            <a:normAutofit/>
          </a:bodyPr>
          <a:lstStyle/>
          <a:p>
            <a:r>
              <a:rPr lang="en-US" sz="2400" dirty="0" err="1"/>
              <a:t>Prelitigation</a:t>
            </a:r>
            <a:r>
              <a:rPr lang="en-US" sz="2400" dirty="0"/>
              <a:t> Entry and Inspection/Evaluation</a:t>
            </a:r>
          </a:p>
          <a:p>
            <a:r>
              <a:rPr lang="en-US" sz="2400" dirty="0"/>
              <a:t>Title Searches</a:t>
            </a:r>
          </a:p>
          <a:p>
            <a:r>
              <a:rPr lang="en-US" sz="2400" dirty="0"/>
              <a:t>Parcel Surveys</a:t>
            </a:r>
          </a:p>
          <a:p>
            <a:r>
              <a:rPr lang="en-US" sz="2400" dirty="0"/>
              <a:t>Appraisal</a:t>
            </a:r>
          </a:p>
          <a:p>
            <a:r>
              <a:rPr lang="en-US" sz="2400" dirty="0"/>
              <a:t>Environmental Inspections</a:t>
            </a:r>
          </a:p>
          <a:p>
            <a:r>
              <a:rPr lang="en-US" sz="2400" dirty="0"/>
              <a:t>Right of Entry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5954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0" y="6096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RTILogo2010t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2" name="Picture 11" descr="Small log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6172200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43500" y="381000"/>
            <a:ext cx="3733800" cy="15240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t="17333" b="24000"/>
          <a:stretch>
            <a:fillRect/>
          </a:stretch>
        </p:blipFill>
        <p:spPr bwMode="auto">
          <a:xfrm>
            <a:off x="0" y="2590800"/>
            <a:ext cx="46759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112838"/>
            <a:ext cx="2895600" cy="639762"/>
          </a:xfrm>
        </p:spPr>
        <p:txBody>
          <a:bodyPr>
            <a:normAutofit fontScale="90000"/>
          </a:bodyPr>
          <a:lstStyle/>
          <a:p>
            <a:r>
              <a:rPr lang="en-US" sz="2400" b="1" i="1" dirty="0"/>
              <a:t>Bona Fide Negotiations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133600"/>
            <a:ext cx="4572000" cy="4724400"/>
          </a:xfrm>
        </p:spPr>
        <p:txBody>
          <a:bodyPr>
            <a:normAutofit/>
          </a:bodyPr>
          <a:lstStyle/>
          <a:p>
            <a:r>
              <a:rPr lang="en-US" sz="2300" dirty="0"/>
              <a:t>Notice of appraisal inspection</a:t>
            </a:r>
          </a:p>
          <a:p>
            <a:r>
              <a:rPr lang="en-US" sz="2300" dirty="0"/>
              <a:t>Written offer by certified mail</a:t>
            </a:r>
          </a:p>
          <a:p>
            <a:r>
              <a:rPr lang="en-US" sz="2300" dirty="0"/>
              <a:t>Offer not less than approved appraisal</a:t>
            </a:r>
          </a:p>
          <a:p>
            <a:r>
              <a:rPr lang="en-US" sz="2300" dirty="0"/>
              <a:t>Description of property to be acquired</a:t>
            </a:r>
          </a:p>
          <a:p>
            <a:r>
              <a:rPr lang="en-US" sz="2300" dirty="0"/>
              <a:t>Disclosure of all appraisals obtained </a:t>
            </a:r>
          </a:p>
          <a:p>
            <a:r>
              <a:rPr lang="en-US" sz="2300" dirty="0"/>
              <a:t>Minimum 14 days for reply to offer</a:t>
            </a:r>
          </a:p>
          <a:p>
            <a:r>
              <a:rPr lang="en-US" sz="2300" dirty="0"/>
              <a:t>Must address issues raised by owner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r="66301" b="14458"/>
          <a:stretch>
            <a:fillRect/>
          </a:stretch>
        </p:blipFill>
        <p:spPr bwMode="auto">
          <a:xfrm rot="5400000">
            <a:off x="1592450" y="-1211450"/>
            <a:ext cx="1600200" cy="4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52400" y="838200"/>
            <a:ext cx="3782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Redevelopment Process</a:t>
            </a:r>
          </a:p>
          <a:p>
            <a:pPr algn="ctr"/>
            <a:r>
              <a:rPr lang="en-US" sz="2400" b="1" dirty="0"/>
              <a:t>Building Blocks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0" y="5334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Eminent Domain Basics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RTILogo2010t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11400" cy="390439"/>
          </a:xfrm>
          <a:prstGeom prst="rect">
            <a:avLst/>
          </a:prstGeom>
        </p:spPr>
      </p:pic>
      <p:pic>
        <p:nvPicPr>
          <p:cNvPr id="12" name="Picture 11" descr="Small logo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6467475"/>
            <a:ext cx="3257550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1109</Words>
  <Application>Microsoft Office PowerPoint</Application>
  <PresentationFormat>On-screen Show (4:3)</PresentationFormat>
  <Paragraphs>196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Property Acquisition, Eminent Domain and Relocation The Redevelopment Training Institute  October 5, 2016</vt:lpstr>
      <vt:lpstr>PowerPoint Presentation</vt:lpstr>
      <vt:lpstr>PowerPoint Presentation</vt:lpstr>
      <vt:lpstr>PowerPoint Presentation</vt:lpstr>
      <vt:lpstr>Eminent Domain Basics</vt:lpstr>
      <vt:lpstr>What Constitutes “Property”</vt:lpstr>
      <vt:lpstr>Date of Value</vt:lpstr>
      <vt:lpstr>Prelitigation Matters </vt:lpstr>
      <vt:lpstr>Bona Fide Negotiations</vt:lpstr>
      <vt:lpstr>Litigation - Phase 1 </vt:lpstr>
      <vt:lpstr>Abandonment of Action</vt:lpstr>
      <vt:lpstr>Denial of Right to Condemn</vt:lpstr>
      <vt:lpstr>Some Defenses to Taking</vt:lpstr>
      <vt:lpstr>Elements of “Fair Market Value” (Just Compensation)</vt:lpstr>
      <vt:lpstr>Highest and Best Use</vt:lpstr>
      <vt:lpstr>The Three Approaches to Value</vt:lpstr>
      <vt:lpstr>Relocation Statutes</vt:lpstr>
      <vt:lpstr>Relocation Purpose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Cory Kestner</dc:creator>
  <cp:lastModifiedBy>Anthony DellaPelle</cp:lastModifiedBy>
  <cp:revision>141</cp:revision>
  <dcterms:created xsi:type="dcterms:W3CDTF">2011-09-12T20:21:07Z</dcterms:created>
  <dcterms:modified xsi:type="dcterms:W3CDTF">2016-09-23T20:41:02Z</dcterms:modified>
</cp:coreProperties>
</file>