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256" r:id="rId2"/>
    <p:sldId id="276" r:id="rId3"/>
    <p:sldId id="277" r:id="rId4"/>
    <p:sldId id="273" r:id="rId5"/>
    <p:sldId id="257" r:id="rId6"/>
    <p:sldId id="260" r:id="rId7"/>
    <p:sldId id="264" r:id="rId8"/>
    <p:sldId id="275" r:id="rId9"/>
    <p:sldId id="271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03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192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CBC25F-A3BB-4DCE-AD5C-293829B12F26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58E66-ADCF-42AC-AF6F-FCD19E72C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58E66-ADCF-42AC-AF6F-FCD19E72CC3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algn="r" defTabSz="931863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algn="r" defTabSz="931863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algn="r" defTabSz="931863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algn="r" defTabSz="931863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fld id="{718EC049-A529-4C38-95A4-56973ED42E96}" type="slidenum">
              <a:rPr kumimoji="0" lang="en-US" altLang="en-US" sz="1200" i="0">
                <a:solidFill>
                  <a:schemeClr val="tx1"/>
                </a:solidFill>
                <a:latin typeface="Tahoma" panose="020B0604030504040204" pitchFamily="34" charset="0"/>
              </a:rPr>
              <a:pPr/>
              <a:t>2</a:t>
            </a:fld>
            <a:endParaRPr kumimoji="0" lang="en-US" altLang="en-US" sz="1200" i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4301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890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algn="r" defTabSz="931863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algn="r" defTabSz="931863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algn="r" defTabSz="931863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algn="r" defTabSz="931863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fld id="{718EC049-A529-4C38-95A4-56973ED42E96}" type="slidenum">
              <a:rPr kumimoji="0" lang="en-US" altLang="en-US" sz="1200" i="0">
                <a:solidFill>
                  <a:schemeClr val="tx1"/>
                </a:solidFill>
                <a:latin typeface="Tahoma" panose="020B0604030504040204" pitchFamily="34" charset="0"/>
              </a:rPr>
              <a:pPr/>
              <a:t>3</a:t>
            </a:fld>
            <a:endParaRPr kumimoji="0" lang="en-US" altLang="en-US" sz="1200" i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4301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151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58E66-ADCF-42AC-AF6F-FCD19E72CC3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42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58E66-ADCF-42AC-AF6F-FCD19E72CC3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58E66-ADCF-42AC-AF6F-FCD19E72CC3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58E66-ADCF-42AC-AF6F-FCD19E72CC3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2BF3-5CC4-4FEB-A0F5-8D3AD45E586B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81A8-63FB-4E31-A06B-8D597DDA3D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5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2BF3-5CC4-4FEB-A0F5-8D3AD45E586B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81A8-63FB-4E31-A06B-8D597DDA3D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964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2BF3-5CC4-4FEB-A0F5-8D3AD45E586B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81A8-63FB-4E31-A06B-8D597DDA3D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9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2BF3-5CC4-4FEB-A0F5-8D3AD45E586B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81A8-63FB-4E31-A06B-8D597DDA3D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2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2BF3-5CC4-4FEB-A0F5-8D3AD45E586B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81A8-63FB-4E31-A06B-8D597DDA3D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3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2BF3-5CC4-4FEB-A0F5-8D3AD45E586B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81A8-63FB-4E31-A06B-8D597DDA3D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28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2BF3-5CC4-4FEB-A0F5-8D3AD45E586B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81A8-63FB-4E31-A06B-8D597DDA3D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56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2BF3-5CC4-4FEB-A0F5-8D3AD45E586B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81A8-63FB-4E31-A06B-8D597DDA3D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8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2BF3-5CC4-4FEB-A0F5-8D3AD45E586B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81A8-63FB-4E31-A06B-8D597DDA3D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419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2BF3-5CC4-4FEB-A0F5-8D3AD45E586B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81A8-63FB-4E31-A06B-8D597DDA3D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00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2BF3-5CC4-4FEB-A0F5-8D3AD45E586B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81A8-63FB-4E31-A06B-8D597DDA3D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608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92BF3-5CC4-4FEB-A0F5-8D3AD45E586B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081A8-63FB-4E31-A06B-8D597DDA3D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75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mckirdyriskin.com/" TargetMode="External"/><Relationship Id="rId4" Type="http://schemas.openxmlformats.org/officeDocument/2006/relationships/hyperlink" Target="mailto:adellapelle@mckirdyriskin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dellapelle@mckirdyriskin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hyperlink" Target="http://www.sillscummis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326776" y="1661755"/>
            <a:ext cx="6261847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  </a:t>
            </a:r>
            <a:endParaRPr lang="en-US" dirty="0"/>
          </a:p>
          <a:p>
            <a:pPr algn="ctr"/>
            <a:r>
              <a:rPr lang="en-US" sz="2000" b="1" i="1" dirty="0"/>
              <a:t>F&amp;M Alumni Continuing Legal Education (CLE) Series </a:t>
            </a:r>
          </a:p>
          <a:p>
            <a:pPr algn="ctr"/>
            <a:endParaRPr lang="en-US" sz="2000" b="1" i="1" dirty="0"/>
          </a:p>
          <a:p>
            <a:pPr algn="ctr"/>
            <a:r>
              <a:rPr lang="en-US" sz="2400" b="1" u="sng" dirty="0"/>
              <a:t>A Thousand Paper-Cuts: </a:t>
            </a:r>
          </a:p>
          <a:p>
            <a:pPr algn="ctr"/>
            <a:r>
              <a:rPr lang="en-US" sz="2400" b="1" u="sng" dirty="0"/>
              <a:t>The Key to an Effective Cross-Examination </a:t>
            </a:r>
            <a:endParaRPr lang="en-US" sz="2400" u="sng" dirty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October 11, 2017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4572000"/>
            <a:ext cx="7391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Anthony F. DellaPelle, Esq., CRE ‘84 </a:t>
            </a:r>
          </a:p>
          <a:p>
            <a:r>
              <a:rPr lang="en-US" b="1" i="1" dirty="0"/>
              <a:t>     </a:t>
            </a:r>
            <a:r>
              <a:rPr lang="en-US" dirty="0"/>
              <a:t>McKirdy, Riskin, Olson &amp; DellaPelle, P.C.</a:t>
            </a:r>
          </a:p>
          <a:p>
            <a:r>
              <a:rPr lang="en-US" sz="2000" b="1" i="1" dirty="0"/>
              <a:t>Mark E. </a:t>
            </a:r>
            <a:r>
              <a:rPr lang="en-US" sz="2000" b="1" i="1" dirty="0" err="1"/>
              <a:t>Duckstein</a:t>
            </a:r>
            <a:r>
              <a:rPr lang="en-US" sz="2000" b="1" i="1" dirty="0"/>
              <a:t>, Esq. ‘84</a:t>
            </a:r>
          </a:p>
          <a:p>
            <a:r>
              <a:rPr lang="en-US" dirty="0"/>
              <a:t>     Sills, Cummis &amp; Gross, P.C.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689848"/>
            <a:ext cx="4048125" cy="10477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VI. CONCLUSION  </a:t>
            </a:r>
            <a:br>
              <a:rPr lang="en-US" sz="3600" b="1" u="sng" dirty="0">
                <a:latin typeface="Times New Roman" pitchFamily="18" charset="0"/>
                <a:cs typeface="Times New Roman" pitchFamily="18" charset="0"/>
              </a:rPr>
            </a:b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Have a simple strategy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Prepare, prepare, prepare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Don’t telegraph the strategy in discovery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Be able to support your facts with documents or other testimony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Take your time.  Build a foundation and climb the mountain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Be professional and polite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Know the answer to the questions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Don’t waste time, energy or words – constantly score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Stop when you are ahead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Be brief.  Or not!</a:t>
            </a:r>
          </a:p>
        </p:txBody>
      </p:sp>
    </p:spTree>
    <p:extLst>
      <p:ext uri="{BB962C8B-B14F-4D97-AF65-F5344CB8AC3E}">
        <p14:creationId xmlns:p14="http://schemas.microsoft.com/office/powerpoint/2010/main" val="1896446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rgbClr val="7B9899"/>
                </a:solidFill>
              </a:rPr>
              <a:t>The Panel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651062" y="1896602"/>
            <a:ext cx="7886700" cy="435133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altLang="en-US" sz="2200" dirty="0"/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en-US" sz="2200" dirty="0"/>
              <a:t>					</a:t>
            </a:r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altLang="en-US" sz="18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en-US" sz="22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en-US" sz="22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en-US" sz="22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Practice limited to eminent domain, condemnation, redevelopment and real estate tax appeals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30+ years representing property owners and special counsel to condemning authorities in eminent domain matters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Jersey “Super Lawyer” (“Top 100” - 2009-2017; “Top 10” – 2012)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fld id="{E3200945-6DCA-4D3C-B188-A7678AA9FB5B}" type="slidenum">
              <a:rPr kumimoji="0" lang="en-US" altLang="en-US" sz="1600">
                <a:solidFill>
                  <a:srgbClr val="7B9899"/>
                </a:solidFill>
              </a:rPr>
              <a:pPr/>
              <a:t>2</a:t>
            </a:fld>
            <a:endParaRPr kumimoji="0" lang="en-US" altLang="en-US" sz="1600">
              <a:solidFill>
                <a:srgbClr val="7B9899"/>
              </a:solidFill>
            </a:endParaRPr>
          </a:p>
        </p:txBody>
      </p:sp>
      <p:pic>
        <p:nvPicPr>
          <p:cNvPr id="15365" name="Picture 5" descr="ADP color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1676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TextBox 6"/>
          <p:cNvSpPr txBox="1">
            <a:spLocks noChangeArrowheads="1"/>
          </p:cNvSpPr>
          <p:nvPr/>
        </p:nvSpPr>
        <p:spPr bwMode="auto">
          <a:xfrm>
            <a:off x="2614613" y="1923496"/>
            <a:ext cx="5715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2400" i="0" dirty="0">
                <a:solidFill>
                  <a:schemeClr val="tx1"/>
                </a:solidFill>
              </a:rPr>
              <a:t>Anthony F. Della Pelle, Esq., CRE ‘84</a:t>
            </a:r>
          </a:p>
          <a:p>
            <a:pPr algn="l"/>
            <a:r>
              <a:rPr lang="en-US" altLang="en-US" sz="1800" i="0" dirty="0">
                <a:solidFill>
                  <a:schemeClr val="tx1"/>
                </a:solidFill>
                <a:hlinkClick r:id="rId4"/>
              </a:rPr>
              <a:t>adellapelle@mckirdyriskin.com</a:t>
            </a:r>
            <a:endParaRPr lang="en-US" altLang="en-US" sz="1800" i="0" dirty="0">
              <a:solidFill>
                <a:schemeClr val="tx1"/>
              </a:solidFill>
            </a:endParaRPr>
          </a:p>
          <a:p>
            <a:pPr algn="l"/>
            <a:r>
              <a:rPr lang="en-US" altLang="en-US" sz="1800" i="0" dirty="0">
                <a:solidFill>
                  <a:schemeClr val="tx1"/>
                </a:solidFill>
                <a:hlinkClick r:id="rId5"/>
              </a:rPr>
              <a:t>www.mckirdyriskin.com</a:t>
            </a:r>
            <a:r>
              <a:rPr lang="en-US" altLang="en-US" sz="1800" i="0" dirty="0">
                <a:solidFill>
                  <a:schemeClr val="tx1"/>
                </a:solidFill>
              </a:rPr>
              <a:t> </a:t>
            </a:r>
          </a:p>
          <a:p>
            <a:pPr algn="l"/>
            <a:endParaRPr lang="en-US" altLang="en-US" sz="1800" i="0" dirty="0">
              <a:solidFill>
                <a:schemeClr val="tx1"/>
              </a:solidFill>
            </a:endParaRPr>
          </a:p>
          <a:p>
            <a:pPr algn="l"/>
            <a:endParaRPr lang="en-US" altLang="en-US" sz="1800" i="0" dirty="0">
              <a:solidFill>
                <a:schemeClr val="tx1"/>
              </a:solidFill>
            </a:endParaRPr>
          </a:p>
        </p:txBody>
      </p:sp>
      <p:sp>
        <p:nvSpPr>
          <p:cNvPr id="15367" name="TextBox 7"/>
          <p:cNvSpPr txBox="1">
            <a:spLocks noChangeArrowheads="1"/>
          </p:cNvSpPr>
          <p:nvPr/>
        </p:nvSpPr>
        <p:spPr bwMode="auto">
          <a:xfrm>
            <a:off x="2514599" y="3048000"/>
            <a:ext cx="56292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r>
              <a:rPr lang="en-US" altLang="en-US" sz="1600" i="0" dirty="0">
                <a:solidFill>
                  <a:schemeClr val="tx1"/>
                </a:solidFill>
              </a:rPr>
              <a:t>Shareholder: McKirdy, Riskin, Olson &amp; DellaPelle, PC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en-US" sz="1600" i="0" dirty="0">
                <a:solidFill>
                  <a:schemeClr val="tx1"/>
                </a:solidFill>
              </a:rPr>
              <a:t>Certified Civil Trial Attorney by N.J. Supreme Court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en-US" sz="1600" i="0" dirty="0">
                <a:solidFill>
                  <a:schemeClr val="tx1"/>
                </a:solidFill>
              </a:rPr>
              <a:t> New Jersey Representative, Owners’ Counsel of America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en-US" sz="1600" i="0" dirty="0">
                <a:solidFill>
                  <a:schemeClr val="tx1"/>
                </a:solidFill>
              </a:rPr>
              <a:t> Member, Counselors of Real Estate®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9" y="294547"/>
            <a:ext cx="2888365" cy="135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422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7B9899"/>
                </a:solidFill>
              </a:rPr>
              <a:t>The Panel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altLang="en-US" sz="2200" dirty="0"/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en-US" sz="2200" dirty="0"/>
              <a:t>					</a:t>
            </a:r>
          </a:p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altLang="en-US" sz="18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en-US" sz="22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en-US" sz="22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en-US" sz="2200" dirty="0"/>
          </a:p>
          <a:p>
            <a:pPr>
              <a:lnSpc>
                <a:spcPct val="80000"/>
              </a:lnSpc>
            </a:pPr>
            <a:r>
              <a:rPr lang="en-US" sz="1600" dirty="0"/>
              <a:t>Practice concentrated on the representation of corporations and other business enterprises in complex litigation involving real estate, commercial torts and contract disputes. 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Extensive experience representing commercial and retail landlords, insurance companies, major lending institutions, commercial warehousing companies, and hospitals and health care providers.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The Best Lawyers in America®* 2013-2018, Commercial Litigation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fld id="{E3200945-6DCA-4D3C-B188-A7678AA9FB5B}" type="slidenum">
              <a:rPr kumimoji="0" lang="en-US" altLang="en-US" sz="1600">
                <a:solidFill>
                  <a:srgbClr val="7B9899"/>
                </a:solidFill>
              </a:rPr>
              <a:pPr/>
              <a:t>3</a:t>
            </a:fld>
            <a:endParaRPr kumimoji="0" lang="en-US" altLang="en-US" sz="1600">
              <a:solidFill>
                <a:srgbClr val="7B9899"/>
              </a:solidFill>
            </a:endParaRPr>
          </a:p>
        </p:txBody>
      </p:sp>
      <p:sp>
        <p:nvSpPr>
          <p:cNvPr id="15366" name="TextBox 6"/>
          <p:cNvSpPr txBox="1">
            <a:spLocks noChangeArrowheads="1"/>
          </p:cNvSpPr>
          <p:nvPr/>
        </p:nvSpPr>
        <p:spPr bwMode="auto">
          <a:xfrm>
            <a:off x="2905125" y="1738259"/>
            <a:ext cx="5715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2400" i="0" dirty="0">
                <a:solidFill>
                  <a:schemeClr val="tx1"/>
                </a:solidFill>
              </a:rPr>
              <a:t>Mark E. Duckstein, Esq. ‘84</a:t>
            </a:r>
          </a:p>
          <a:p>
            <a:pPr algn="l"/>
            <a:r>
              <a:rPr lang="en-US" altLang="en-US" sz="1800" i="0" dirty="0">
                <a:solidFill>
                  <a:schemeClr val="tx1"/>
                </a:solidFill>
                <a:hlinkClick r:id="rId3"/>
              </a:rPr>
              <a:t>mduckstein@sillscummis.com</a:t>
            </a:r>
            <a:endParaRPr lang="en-US" altLang="en-US" sz="1800" i="0" dirty="0">
              <a:solidFill>
                <a:schemeClr val="tx1"/>
              </a:solidFill>
            </a:endParaRPr>
          </a:p>
          <a:p>
            <a:pPr algn="l"/>
            <a:r>
              <a:rPr lang="en-US" altLang="en-US" sz="1800" i="0" dirty="0">
                <a:solidFill>
                  <a:schemeClr val="tx1"/>
                </a:solidFill>
                <a:hlinkClick r:id="rId4"/>
              </a:rPr>
              <a:t>www.sillscummis.com</a:t>
            </a:r>
            <a:r>
              <a:rPr lang="en-US" altLang="en-US" sz="1800" i="0" dirty="0">
                <a:solidFill>
                  <a:schemeClr val="tx1"/>
                </a:solidFill>
              </a:rPr>
              <a:t> </a:t>
            </a:r>
          </a:p>
          <a:p>
            <a:pPr algn="l"/>
            <a:endParaRPr lang="en-US" altLang="en-US" sz="1800" i="0" dirty="0">
              <a:solidFill>
                <a:schemeClr val="tx1"/>
              </a:solidFill>
            </a:endParaRPr>
          </a:p>
          <a:p>
            <a:pPr algn="l"/>
            <a:endParaRPr lang="en-US" altLang="en-US" sz="1800" i="0" dirty="0">
              <a:solidFill>
                <a:schemeClr val="tx1"/>
              </a:solidFill>
            </a:endParaRPr>
          </a:p>
        </p:txBody>
      </p:sp>
      <p:sp>
        <p:nvSpPr>
          <p:cNvPr id="15367" name="TextBox 7"/>
          <p:cNvSpPr txBox="1">
            <a:spLocks noChangeArrowheads="1"/>
          </p:cNvSpPr>
          <p:nvPr/>
        </p:nvSpPr>
        <p:spPr bwMode="auto">
          <a:xfrm>
            <a:off x="2852738" y="2723144"/>
            <a:ext cx="5715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400" i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endParaRPr lang="en-US" altLang="en-US" sz="1600" i="0" dirty="0">
              <a:solidFill>
                <a:schemeClr val="tx1"/>
              </a:solidFill>
            </a:endParaRPr>
          </a:p>
          <a:p>
            <a:pPr algn="l"/>
            <a:r>
              <a:rPr lang="en-US" altLang="en-US" sz="1600" i="0" dirty="0">
                <a:solidFill>
                  <a:schemeClr val="tx1"/>
                </a:solidFill>
              </a:rPr>
              <a:t>Partner: Sills, Cummis &amp; Gross, P.C.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40" y="1733777"/>
            <a:ext cx="2095500" cy="20478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270" y="-457200"/>
            <a:ext cx="402336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173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52400" y="324534"/>
            <a:ext cx="822960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4264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>
                <a:tab pos="-457200" algn="l"/>
              </a:tabLst>
            </a:pPr>
            <a:r>
              <a:rPr kumimoji="0" lang="en-US" sz="16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CROSS EXAMINATION</a:t>
            </a:r>
            <a:r>
              <a:rPr kumimoji="0" lang="en-US" sz="16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BASICS</a:t>
            </a:r>
            <a:endParaRPr kumimoji="0" lang="en-US" sz="16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>
                <a:tab pos="-457200" algn="l"/>
              </a:tabLst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  <a:tabLst>
                <a:tab pos="-4572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Purpose and </a:t>
            </a:r>
            <a:r>
              <a:rPr lang="en-US" sz="1600" b="1" dirty="0">
                <a:ea typeface="Times New Roman" pitchFamily="18" charset="0"/>
              </a:rPr>
              <a:t>Objectives</a:t>
            </a:r>
          </a:p>
          <a:p>
            <a:pPr marL="1143000" lvl="2" indent="-2286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-4572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Discredit</a:t>
            </a:r>
            <a:r>
              <a:rPr kumimoji="0" lang="en-US" sz="16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</a:p>
          <a:p>
            <a:pPr marL="1143000" lvl="2" indent="-2286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-457200" algn="l"/>
              </a:tabLst>
            </a:pPr>
            <a:r>
              <a:rPr lang="en-US" sz="1600" b="1" baseline="0" dirty="0">
                <a:ea typeface="Times New Roman" pitchFamily="18" charset="0"/>
              </a:rPr>
              <a:t>Obtain</a:t>
            </a:r>
            <a:r>
              <a:rPr lang="en-US" sz="1600" b="1" dirty="0">
                <a:ea typeface="Times New Roman" pitchFamily="18" charset="0"/>
              </a:rPr>
              <a:t> concessions/admissions</a:t>
            </a:r>
          </a:p>
          <a:p>
            <a:pPr marL="1143000" lvl="2" indent="-2286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-457200" algn="l"/>
              </a:tabLst>
            </a:pPr>
            <a:r>
              <a:rPr lang="en-US" sz="1600" b="1" dirty="0">
                <a:ea typeface="Times New Roman" pitchFamily="18" charset="0"/>
              </a:rPr>
              <a:t>Demonstrate bias, lack of candor, partisanship, etc.</a:t>
            </a:r>
          </a:p>
          <a:p>
            <a:pPr marL="1143000" lvl="2" indent="-2286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-457200" algn="l"/>
              </a:tabLst>
            </a:pPr>
            <a:r>
              <a:rPr lang="en-US" sz="1600" b="1" dirty="0">
                <a:ea typeface="Times New Roman" pitchFamily="18" charset="0"/>
              </a:rPr>
              <a:t>Reveal other traits, such as reputation, appearance, competence, lack of cooperation</a:t>
            </a:r>
          </a:p>
          <a:p>
            <a:pPr marL="742950" lvl="1" indent="-28575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  <a:tabLst>
                <a:tab pos="-457200" algn="l"/>
              </a:tabLst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742950" lvl="1" indent="-28575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  <a:tabLst>
                <a:tab pos="-4572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Preparation</a:t>
            </a:r>
          </a:p>
          <a:p>
            <a:pPr marL="1143000" lvl="2" indent="-2286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-457200" algn="l"/>
              </a:tabLst>
            </a:pPr>
            <a:r>
              <a:rPr lang="en-US" sz="1600" b="1" dirty="0">
                <a:ea typeface="Times New Roman" pitchFamily="18" charset="0"/>
              </a:rPr>
              <a:t>Develop and understand theme of the case</a:t>
            </a:r>
          </a:p>
          <a:p>
            <a:pPr marL="1143000" lvl="2" indent="-2286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-4572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Gather</a:t>
            </a:r>
            <a:r>
              <a:rPr kumimoji="0" lang="en-US" sz="16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background </a:t>
            </a:r>
          </a:p>
          <a:p>
            <a:pPr marL="1600200" lvl="3" indent="-2286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  <a:tabLst>
                <a:tab pos="-457200" algn="l"/>
              </a:tabLst>
            </a:pPr>
            <a:r>
              <a:rPr lang="en-US" sz="1600" b="1" dirty="0">
                <a:ea typeface="Times New Roman" pitchFamily="18" charset="0"/>
              </a:rPr>
              <a:t>Internet research</a:t>
            </a:r>
          </a:p>
          <a:p>
            <a:pPr marL="1600200" lvl="3" indent="-2286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  <a:tabLst>
                <a:tab pos="-457200" algn="l"/>
              </a:tabLst>
            </a:pPr>
            <a:r>
              <a:rPr kumimoji="0" lang="en-US" sz="16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Industry research – informal/formal – published articles can be a treasure trove!</a:t>
            </a:r>
          </a:p>
          <a:p>
            <a:pPr marL="1600200" lvl="3" indent="-2286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  <a:tabLst>
                <a:tab pos="-457200" algn="l"/>
              </a:tabLst>
            </a:pPr>
            <a:r>
              <a:rPr lang="en-US" sz="1600" b="1" dirty="0">
                <a:ea typeface="Times New Roman" pitchFamily="18" charset="0"/>
              </a:rPr>
              <a:t>Prior inconsistent statements</a:t>
            </a:r>
          </a:p>
          <a:p>
            <a:pPr marL="1600200" lvl="3" indent="-2286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  <a:tabLst>
                <a:tab pos="-457200" algn="l"/>
              </a:tabLst>
            </a:pPr>
            <a:r>
              <a:rPr lang="en-US" sz="1600" b="1" dirty="0">
                <a:ea typeface="Times New Roman" pitchFamily="18" charset="0"/>
              </a:rPr>
              <a:t>Research regarding all material cited and relied upon in report </a:t>
            </a:r>
          </a:p>
          <a:p>
            <a:pPr marL="1600200" lvl="3" indent="-2286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  <a:tabLst>
                <a:tab pos="-457200" algn="l"/>
              </a:tabLst>
            </a:pPr>
            <a:r>
              <a:rPr lang="en-US" sz="1600" b="1" dirty="0">
                <a:ea typeface="Times New Roman" pitchFamily="18" charset="0"/>
              </a:rPr>
              <a:t>Review other discovery – interrogatories, document production, requests for admissions, etc.</a:t>
            </a:r>
          </a:p>
          <a:p>
            <a:pPr marL="1600200" lvl="3" indent="-2286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  <a:tabLst>
                <a:tab pos="-457200" algn="l"/>
              </a:tabLst>
            </a:pPr>
            <a:endParaRPr kumimoji="0" lang="en-US" sz="16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742950" lvl="1" indent="-28575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  <a:tabLst>
                <a:tab pos="-457200" algn="l"/>
              </a:tabLst>
            </a:pPr>
            <a:endParaRPr lang="en-US" sz="1200" dirty="0">
              <a:latin typeface="Arial" pitchFamily="34" charset="0"/>
            </a:endParaRPr>
          </a:p>
        </p:txBody>
      </p:sp>
      <p:pic>
        <p:nvPicPr>
          <p:cNvPr id="9222" name="Picture 6" descr="C:\Documents and Settings\MR16.MCKIRDY-RISKIN\Local Settings\Temporary Internet Files\Content.IE5\F5JHDKGA\MP900443146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4953000"/>
            <a:ext cx="2501275" cy="14049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9617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28600" y="990600"/>
            <a:ext cx="8686800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4264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>
                <a:tab pos="-457200" algn="l"/>
              </a:tabLst>
            </a:pPr>
            <a:r>
              <a:rPr kumimoji="0" lang="en-US" sz="16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CROSS EXAMINATION</a:t>
            </a:r>
            <a:r>
              <a:rPr kumimoji="0" lang="en-US" sz="16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BASICS </a:t>
            </a:r>
            <a:r>
              <a:rPr kumimoji="0" lang="en-US" sz="16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(cont’d)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>
                <a:tab pos="-457200" algn="l"/>
              </a:tabLst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  Careful Analysis of Report(s)</a:t>
            </a:r>
          </a:p>
          <a:p>
            <a:pPr marL="1143000" lvl="2" indent="-2286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-457200" algn="l"/>
              </a:tabLst>
            </a:pPr>
            <a:r>
              <a:rPr lang="en-US" sz="1600" b="1" dirty="0">
                <a:ea typeface="Times New Roman" pitchFamily="18" charset="0"/>
              </a:rPr>
              <a:t>Become an expert in the field</a:t>
            </a:r>
          </a:p>
          <a:p>
            <a:pPr marL="1143000" lvl="2" indent="-2286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-4572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Use</a:t>
            </a:r>
            <a:r>
              <a:rPr kumimoji="0" lang="en-US" sz="16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other experts to assist</a:t>
            </a:r>
          </a:p>
          <a:p>
            <a:pPr marL="1143000" lvl="2" indent="-2286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-457200" algn="l"/>
              </a:tabLst>
            </a:pPr>
            <a:r>
              <a:rPr lang="en-US" sz="1600" b="1" baseline="0" dirty="0">
                <a:ea typeface="Times New Roman" pitchFamily="18" charset="0"/>
              </a:rPr>
              <a:t>Check</a:t>
            </a:r>
            <a:r>
              <a:rPr lang="en-US" sz="1600" b="1" dirty="0">
                <a:ea typeface="Times New Roman" pitchFamily="18" charset="0"/>
              </a:rPr>
              <a:t> and verify each fact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1200150" lvl="2" indent="-28575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  <a:tabLst>
                <a:tab pos="-457200" algn="l"/>
              </a:tabLst>
            </a:pPr>
            <a:endParaRPr lang="en-US" sz="1600" b="1" dirty="0"/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</a:pPr>
            <a:r>
              <a:rPr lang="en-US" sz="1600" b="1" dirty="0"/>
              <a:t>D.    Forum – consider the forum and tailor cross appropriately</a:t>
            </a:r>
          </a:p>
          <a:p>
            <a:pPr marL="1200150" lvl="2" indent="-28575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  <a:tabLst>
                <a:tab pos="-457200" algn="l"/>
              </a:tabLst>
            </a:pPr>
            <a:r>
              <a:rPr lang="en-US" sz="1600" b="1" dirty="0"/>
              <a:t>Deposition</a:t>
            </a:r>
          </a:p>
          <a:p>
            <a:pPr marL="1200150" lvl="2" indent="-28575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  <a:tabLst>
                <a:tab pos="-457200" algn="l"/>
              </a:tabLst>
            </a:pPr>
            <a:r>
              <a:rPr lang="en-US" sz="1600" b="1" dirty="0"/>
              <a:t>Jury/bench trial</a:t>
            </a:r>
          </a:p>
          <a:p>
            <a:pPr marL="1200150" lvl="2" indent="-28575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  <a:tabLst>
                <a:tab pos="-457200" algn="l"/>
              </a:tabLst>
            </a:pPr>
            <a:r>
              <a:rPr lang="en-US" sz="1600" b="1" dirty="0"/>
              <a:t>Arbitration Panel</a:t>
            </a:r>
          </a:p>
          <a:p>
            <a:pPr marL="1200150" lvl="2" indent="-28575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  <a:tabLst>
                <a:tab pos="-457200" algn="l"/>
              </a:tabLst>
            </a:pPr>
            <a:r>
              <a:rPr lang="en-US" sz="1600" b="1" dirty="0"/>
              <a:t>Condemnation Commissioners</a:t>
            </a:r>
          </a:p>
          <a:p>
            <a:pPr marL="1200150" lvl="2" indent="-28575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  <a:tabLst>
                <a:tab pos="-457200" algn="l"/>
              </a:tabLst>
            </a:pPr>
            <a:r>
              <a:rPr lang="en-US" sz="1600" b="1" dirty="0"/>
              <a:t>Zoning/Planning Boards</a:t>
            </a:r>
          </a:p>
          <a:p>
            <a:pPr marL="1200150" lvl="2" indent="-28575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  <a:tabLst>
                <a:tab pos="-457200" algn="l"/>
              </a:tabLst>
            </a:pPr>
            <a:r>
              <a:rPr lang="en-US" sz="1600" b="1" dirty="0"/>
              <a:t>Other forums</a:t>
            </a:r>
          </a:p>
        </p:txBody>
      </p:sp>
      <p:pic>
        <p:nvPicPr>
          <p:cNvPr id="9222" name="Picture 6" descr="C:\Documents and Settings\MR16.MCKIRDY-RISKIN\Local Settings\Temporary Internet Files\Content.IE5\F5JHDKGA\MP900443146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4953000"/>
            <a:ext cx="2501275" cy="14049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62" y="914400"/>
            <a:ext cx="8686800" cy="5105399"/>
          </a:xfrm>
        </p:spPr>
        <p:txBody>
          <a:bodyPr>
            <a:noAutofit/>
          </a:bodyPr>
          <a:lstStyle/>
          <a:p>
            <a:pPr marL="0" indent="0" algn="ctr">
              <a:buClrTx/>
              <a:buNone/>
            </a:pPr>
            <a:r>
              <a:rPr lang="en-US" sz="1600" b="1" u="sng" dirty="0">
                <a:latin typeface="Times New Roman" pitchFamily="18" charset="0"/>
                <a:cs typeface="Times New Roman" pitchFamily="18" charset="0"/>
              </a:rPr>
              <a:t>II.  DISCOVERY, PRIVILEGE AND PRACTICAL CONSIDERATIONS WITH EXPERTS</a:t>
            </a:r>
            <a:endParaRPr lang="en-US" sz="1600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None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ClrTx/>
              <a:buNone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747713" lvl="1" indent="-290513">
              <a:buClrTx/>
              <a:buFont typeface="+mj-lt"/>
              <a:buAutoNum type="alphaUcPeriod"/>
            </a:pPr>
            <a:r>
              <a:rPr lang="en-US" sz="1400" b="1" dirty="0">
                <a:latin typeface="Arial" pitchFamily="34" charset="0"/>
                <a:cs typeface="Arial" pitchFamily="34" charset="0"/>
              </a:rPr>
              <a:t>Understand the rules regarding experts and discovery</a:t>
            </a:r>
          </a:p>
          <a:p>
            <a:pPr marL="457200" lvl="1" indent="0">
              <a:buClrTx/>
              <a:buNone/>
            </a:pP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marL="971550" lvl="2"/>
            <a:r>
              <a:rPr lang="en-US" sz="1400" dirty="0">
                <a:latin typeface="Arial" pitchFamily="34" charset="0"/>
                <a:cs typeface="Arial" pitchFamily="34" charset="0"/>
              </a:rPr>
              <a:t>Consider attorney/client privilege vs. attorney work product protections </a:t>
            </a:r>
          </a:p>
          <a:p>
            <a:pPr lvl="1">
              <a:buClrTx/>
              <a:buFont typeface="+mj-lt"/>
              <a:buAutoNum type="alphaUcPeriod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457200" lvl="2" indent="0">
              <a:buClrTx/>
              <a:buNone/>
            </a:pPr>
            <a:r>
              <a:rPr lang="en-US" sz="1400" b="1" dirty="0">
                <a:latin typeface="Arial" pitchFamily="34" charset="0"/>
                <a:cs typeface="Arial" pitchFamily="34" charset="0"/>
              </a:rPr>
              <a:t>B.  Given the evolving case law in this area, great care must be given to what an attorney decides to physically provide and orally state to the testifying expert.</a:t>
            </a:r>
          </a:p>
          <a:p>
            <a:pPr lvl="2">
              <a:buClrTx/>
              <a:buFont typeface="+mj-lt"/>
              <a:buAutoNum type="alphaUcPeriod" startAt="3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735013" lvl="2" indent="-277813" defTabSz="741363">
              <a:buClrTx/>
              <a:buFont typeface="+mj-lt"/>
              <a:buAutoNum type="alphaUcPeriod" startAt="3"/>
            </a:pPr>
            <a:r>
              <a:rPr lang="en-US" sz="1400" b="1" dirty="0">
                <a:latin typeface="Arial" pitchFamily="34" charset="0"/>
                <a:cs typeface="Arial" pitchFamily="34" charset="0"/>
              </a:rPr>
              <a:t>Drafts</a:t>
            </a:r>
          </a:p>
          <a:p>
            <a:pPr marL="908050" lvl="2" indent="-442913">
              <a:buClrTx/>
              <a:buFont typeface="+mj-lt"/>
              <a:buAutoNum type="alphaUcPeriod" startAt="3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735013" lvl="2" indent="-277813" defTabSz="741363">
              <a:buClrTx/>
              <a:buFont typeface="+mj-lt"/>
              <a:buAutoNum type="alphaUcPeriod" startAt="3"/>
            </a:pPr>
            <a:r>
              <a:rPr lang="en-US" sz="1400" b="1" dirty="0">
                <a:latin typeface="Arial" pitchFamily="34" charset="0"/>
                <a:cs typeface="Arial" pitchFamily="34" charset="0"/>
              </a:rPr>
              <a:t>Communications between expert and client.</a:t>
            </a:r>
          </a:p>
        </p:txBody>
      </p:sp>
      <p:pic>
        <p:nvPicPr>
          <p:cNvPr id="6149" name="Picture 5" descr="C:\Documents and Settings\MR16.MCKIRDY-RISKIN\Local Settings\Temporary Internet Files\Content.IE5\M9TKB9VX\MC90023803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267200"/>
            <a:ext cx="3107562" cy="213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1600"/>
            <a:ext cx="86868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4264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600" b="1" u="sng" dirty="0">
                <a:latin typeface="Times New Roman" pitchFamily="18" charset="0"/>
                <a:cs typeface="Times New Roman" pitchFamily="18" charset="0"/>
              </a:rPr>
              <a:t>III.  </a:t>
            </a:r>
            <a:r>
              <a:rPr kumimoji="0" lang="en-US" sz="16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PRIOR REPORTS/INCONSISTENT STATEMENTS</a:t>
            </a: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7"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747713" marR="0" lvl="0" indent="-290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lang="en-US" sz="1600" b="1" dirty="0">
                <a:ea typeface="Times New Roman" pitchFamily="18" charset="0"/>
              </a:rPr>
              <a:t>Prior inconsistent statements – </a:t>
            </a:r>
            <a:r>
              <a:rPr lang="en-US" sz="1600" dirty="0">
                <a:ea typeface="Times New Roman" pitchFamily="18" charset="0"/>
              </a:rPr>
              <a:t>sworn statements and testimony; documents; other statements</a:t>
            </a:r>
          </a:p>
          <a:p>
            <a:pPr marL="747713" marR="0" lvl="0" indent="-290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endParaRPr lang="en-US" sz="1600" b="1" dirty="0">
              <a:ea typeface="Times New Roman" pitchFamily="18" charset="0"/>
            </a:endParaRPr>
          </a:p>
          <a:p>
            <a:pPr marL="747713" marR="0" lvl="0" indent="-2905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lang="en-US" sz="1600" b="1" dirty="0">
                <a:ea typeface="Times New Roman" pitchFamily="18" charset="0"/>
              </a:rPr>
              <a:t>P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rior reports prepared by the expert who testifies are admissible for use or impeachment.  </a:t>
            </a:r>
          </a:p>
          <a:p>
            <a:pPr marL="1143000" lvl="1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Review for missing or inaccurate information</a:t>
            </a:r>
          </a:p>
          <a:p>
            <a:pPr marL="1143000" lvl="1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dirty="0">
                <a:ea typeface="Times New Roman" pitchFamily="18" charset="0"/>
              </a:rPr>
              <a:t>Expert loses credibility </a:t>
            </a:r>
          </a:p>
          <a:p>
            <a:pPr marL="1143000" lvl="1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“False in one, false in all” jury</a:t>
            </a:r>
            <a:r>
              <a:rPr kumimoji="0" lang="en-US" sz="16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charge</a:t>
            </a:r>
          </a:p>
          <a:p>
            <a:pPr marL="1662113" lvl="2" indent="-290513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747713" lvl="0" indent="-290513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1600" b="1" dirty="0">
                <a:ea typeface="Times New Roman" pitchFamily="18" charset="0"/>
              </a:rPr>
              <a:t>Must draft reports be produced for use on cross-examination?  </a:t>
            </a:r>
          </a:p>
          <a:p>
            <a:pPr marL="1204913" lvl="1" indent="-290513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1600" dirty="0">
                <a:ea typeface="Times New Roman" pitchFamily="18" charset="0"/>
              </a:rPr>
              <a:t>It doesn’t matter what label has been put on the prior report, “draft”, “attorney’s work product”, “confidential”, etc. </a:t>
            </a:r>
          </a:p>
          <a:p>
            <a:pPr marL="1204913" lvl="1" indent="-290513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1600" dirty="0">
                <a:ea typeface="Times New Roman" pitchFamily="18" charset="0"/>
              </a:rPr>
              <a:t>If prepared by the witness, it qualifies as a prior report.</a:t>
            </a:r>
          </a:p>
          <a:p>
            <a:pPr marL="747713" lvl="0" indent="-290513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endParaRPr lang="en-US" sz="1600" b="1" dirty="0">
              <a:ea typeface="Times New Roman" pitchFamily="18" charset="0"/>
            </a:endParaRPr>
          </a:p>
          <a:p>
            <a:pPr marL="457200"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ea typeface="Times New Roman" pitchFamily="18" charset="0"/>
            </a:endParaRPr>
          </a:p>
          <a:p>
            <a:pPr marL="747713" lvl="0" indent="-290513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endParaRPr lang="en-US" sz="1100" b="1" dirty="0">
              <a:latin typeface="Arial" pitchFamily="34" charset="0"/>
              <a:ea typeface="Times New Roman" pitchFamily="18" charset="0"/>
            </a:endParaRPr>
          </a:p>
          <a:p>
            <a:pPr marL="747713" lvl="0" indent="-290513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endParaRPr lang="en-US" sz="1100" b="1" dirty="0">
              <a:latin typeface="Arial" pitchFamily="34" charset="0"/>
              <a:ea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IV. PREPARING WITNESSES FOR TESTIMONY </a:t>
            </a:r>
            <a:br>
              <a:rPr lang="en-US" sz="3600" b="1" u="sng" dirty="0">
                <a:latin typeface="Times New Roman" pitchFamily="18" charset="0"/>
                <a:cs typeface="Times New Roman" pitchFamily="18" charset="0"/>
              </a:rPr>
            </a:b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Witness demeanor and appearance</a:t>
            </a:r>
          </a:p>
          <a:p>
            <a:r>
              <a:rPr lang="en-US" dirty="0"/>
              <a:t>Deposition testimony</a:t>
            </a:r>
          </a:p>
          <a:p>
            <a:r>
              <a:rPr lang="en-US" dirty="0"/>
              <a:t>Trial/hearing testimony</a:t>
            </a:r>
          </a:p>
          <a:p>
            <a:pPr lvl="1"/>
            <a:r>
              <a:rPr lang="en-US" dirty="0"/>
              <a:t>Direct examination</a:t>
            </a:r>
          </a:p>
          <a:p>
            <a:pPr lvl="1"/>
            <a:r>
              <a:rPr lang="en-US" dirty="0"/>
              <a:t>Cross examination – cooperative or combative?</a:t>
            </a:r>
          </a:p>
          <a:p>
            <a:pPr lvl="2"/>
            <a:r>
              <a:rPr lang="en-US" dirty="0"/>
              <a:t>Volunteering information?</a:t>
            </a:r>
          </a:p>
          <a:p>
            <a:pPr lvl="1"/>
            <a:r>
              <a:rPr lang="en-US" dirty="0"/>
              <a:t>Examination by judge, arbitrators or public</a:t>
            </a:r>
          </a:p>
          <a:p>
            <a:pPr lvl="1"/>
            <a:r>
              <a:rPr lang="en-US" dirty="0"/>
              <a:t>Play to the audience</a:t>
            </a:r>
          </a:p>
          <a:p>
            <a:pPr lvl="1"/>
            <a:r>
              <a:rPr lang="en-US" dirty="0"/>
              <a:t>KISS and other tips</a:t>
            </a:r>
          </a:p>
          <a:p>
            <a:r>
              <a:rPr lang="en-US" dirty="0"/>
              <a:t>Rebuttal testimony</a:t>
            </a:r>
          </a:p>
          <a:p>
            <a:r>
              <a:rPr lang="en-US" dirty="0"/>
              <a:t>Witness sequestration/active consultation while in court/hearing</a:t>
            </a:r>
          </a:p>
          <a:p>
            <a:r>
              <a:rPr lang="en-US" dirty="0"/>
              <a:t>Preparation and use of trial exhibits – electronic vs. paper</a:t>
            </a:r>
          </a:p>
        </p:txBody>
      </p:sp>
    </p:spTree>
    <p:extLst>
      <p:ext uri="{BB962C8B-B14F-4D97-AF65-F5344CB8AC3E}">
        <p14:creationId xmlns:p14="http://schemas.microsoft.com/office/powerpoint/2010/main" val="2368674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V. PRINCIPLES OF CROSS EXAMINATION </a:t>
            </a:r>
            <a:br>
              <a:rPr lang="en-US" sz="3600" b="1" u="sng" dirty="0">
                <a:latin typeface="Times New Roman" pitchFamily="18" charset="0"/>
                <a:cs typeface="Times New Roman" pitchFamily="18" charset="0"/>
              </a:rPr>
            </a:b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 brief?</a:t>
            </a:r>
          </a:p>
          <a:p>
            <a:r>
              <a:rPr lang="en-US" dirty="0"/>
              <a:t>Know the answer to every question asked</a:t>
            </a:r>
          </a:p>
          <a:p>
            <a:r>
              <a:rPr lang="en-US" dirty="0"/>
              <a:t>Control the witness</a:t>
            </a:r>
          </a:p>
          <a:p>
            <a:r>
              <a:rPr lang="en-US" dirty="0"/>
              <a:t>Limit answers to yes or no</a:t>
            </a:r>
          </a:p>
          <a:p>
            <a:r>
              <a:rPr lang="en-US" dirty="0"/>
              <a:t>Make sure the trier of fact understands and pays attention</a:t>
            </a:r>
          </a:p>
          <a:p>
            <a:r>
              <a:rPr lang="en-US" dirty="0"/>
              <a:t>Never ask why</a:t>
            </a:r>
          </a:p>
          <a:p>
            <a:r>
              <a:rPr lang="en-US" dirty="0"/>
              <a:t>Never let the witness explain</a:t>
            </a:r>
          </a:p>
          <a:p>
            <a:r>
              <a:rPr lang="en-US" dirty="0"/>
              <a:t>Lead the witness down the forbidden path – play to his/her strength (weakness)</a:t>
            </a:r>
          </a:p>
          <a:p>
            <a:r>
              <a:rPr lang="en-US" dirty="0"/>
              <a:t>Gain concessions?</a:t>
            </a:r>
          </a:p>
          <a:p>
            <a:r>
              <a:rPr lang="en-US" dirty="0"/>
              <a:t>Go for the jugular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044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3168</TotalTime>
  <Words>615</Words>
  <Application>Microsoft Office PowerPoint</Application>
  <PresentationFormat>On-screen Show (4:3)</PresentationFormat>
  <Paragraphs>147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Times New Roman</vt:lpstr>
      <vt:lpstr>Wingdings 2</vt:lpstr>
      <vt:lpstr>Office Theme</vt:lpstr>
      <vt:lpstr>PowerPoint Presentation</vt:lpstr>
      <vt:lpstr>The Panel</vt:lpstr>
      <vt:lpstr>The Panel</vt:lpstr>
      <vt:lpstr>PowerPoint Presentation</vt:lpstr>
      <vt:lpstr>PowerPoint Presentation</vt:lpstr>
      <vt:lpstr>PowerPoint Presentation</vt:lpstr>
      <vt:lpstr>PowerPoint Presentation</vt:lpstr>
      <vt:lpstr>IV. PREPARING WITNESSES FOR TESTIMONY  </vt:lpstr>
      <vt:lpstr>V. PRINCIPLES OF CROSS EXAMINATION  </vt:lpstr>
      <vt:lpstr>VI. CONCLUSION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Cory Kestner</dc:creator>
  <cp:lastModifiedBy>Anthony DellaPelle</cp:lastModifiedBy>
  <cp:revision>59</cp:revision>
  <dcterms:created xsi:type="dcterms:W3CDTF">2012-11-29T22:00:00Z</dcterms:created>
  <dcterms:modified xsi:type="dcterms:W3CDTF">2017-08-29T14:13:46Z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935101796</vt:i4>
  </property>
  <property fmtid="{D5CDD505-2E9C-101B-9397-08002B2CF9AE}" pid="3" name="_NewReviewCycle">
    <vt:lpwstr/>
  </property>
  <property fmtid="{D5CDD505-2E9C-101B-9397-08002B2CF9AE}" pid="4" name="_EmailSubject">
    <vt:lpwstr>ALI - CLE</vt:lpwstr>
  </property>
  <property fmtid="{D5CDD505-2E9C-101B-9397-08002B2CF9AE}" pid="5" name="_AuthorEmail">
    <vt:lpwstr>ckestner@mckirdyriskin.com</vt:lpwstr>
  </property>
  <property fmtid="{D5CDD505-2E9C-101B-9397-08002B2CF9AE}" pid="6" name="_AuthorEmailDisplayName">
    <vt:lpwstr>Cory  K. Kestner</vt:lpwstr>
  </property>
</Properties>
</file>