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775" r:id="rId1"/>
  </p:sldMasterIdLst>
  <p:notesMasterIdLst>
    <p:notesMasterId r:id="rId26"/>
  </p:notesMasterIdLst>
  <p:handoutMasterIdLst>
    <p:handoutMasterId r:id="rId27"/>
  </p:handoutMasterIdLst>
  <p:sldIdLst>
    <p:sldId id="783" r:id="rId2"/>
    <p:sldId id="554" r:id="rId3"/>
    <p:sldId id="758" r:id="rId4"/>
    <p:sldId id="759" r:id="rId5"/>
    <p:sldId id="760" r:id="rId6"/>
    <p:sldId id="761" r:id="rId7"/>
    <p:sldId id="764" r:id="rId8"/>
    <p:sldId id="765" r:id="rId9"/>
    <p:sldId id="766" r:id="rId10"/>
    <p:sldId id="767" r:id="rId11"/>
    <p:sldId id="693" r:id="rId12"/>
    <p:sldId id="778" r:id="rId13"/>
    <p:sldId id="694" r:id="rId14"/>
    <p:sldId id="780" r:id="rId15"/>
    <p:sldId id="785" r:id="rId16"/>
    <p:sldId id="786" r:id="rId17"/>
    <p:sldId id="787" r:id="rId18"/>
    <p:sldId id="788" r:id="rId19"/>
    <p:sldId id="781" r:id="rId20"/>
    <p:sldId id="782" r:id="rId21"/>
    <p:sldId id="695" r:id="rId22"/>
    <p:sldId id="696" r:id="rId23"/>
    <p:sldId id="784" r:id="rId24"/>
    <p:sldId id="632" r:id="rId25"/>
  </p:sldIdLst>
  <p:sldSz cx="9144000" cy="6858000" type="screen4x3"/>
  <p:notesSz cx="7010400" cy="9296400"/>
  <p:defaultTextStyle>
    <a:defPPr>
      <a:defRPr lang="en-US"/>
    </a:defPPr>
    <a:lvl1pPr algn="r" rtl="0" eaLnBrk="0" fontAlgn="base" hangingPunct="0">
      <a:spcBef>
        <a:spcPct val="0"/>
      </a:spcBef>
      <a:spcAft>
        <a:spcPct val="0"/>
      </a:spcAft>
      <a:defRPr kumimoji="1" sz="4400" i="1" kern="1200">
        <a:solidFill>
          <a:schemeClr val="tx2"/>
        </a:solidFill>
        <a:latin typeface="Times New Roman" panose="02020603050405020304" pitchFamily="18" charset="0"/>
        <a:ea typeface="+mn-ea"/>
        <a:cs typeface="+mn-cs"/>
      </a:defRPr>
    </a:lvl1pPr>
    <a:lvl2pPr marL="457200" algn="r" rtl="0" eaLnBrk="0" fontAlgn="base" hangingPunct="0">
      <a:spcBef>
        <a:spcPct val="0"/>
      </a:spcBef>
      <a:spcAft>
        <a:spcPct val="0"/>
      </a:spcAft>
      <a:defRPr kumimoji="1" sz="4400" i="1" kern="1200">
        <a:solidFill>
          <a:schemeClr val="tx2"/>
        </a:solidFill>
        <a:latin typeface="Times New Roman" panose="02020603050405020304" pitchFamily="18" charset="0"/>
        <a:ea typeface="+mn-ea"/>
        <a:cs typeface="+mn-cs"/>
      </a:defRPr>
    </a:lvl2pPr>
    <a:lvl3pPr marL="914400" algn="r" rtl="0" eaLnBrk="0" fontAlgn="base" hangingPunct="0">
      <a:spcBef>
        <a:spcPct val="0"/>
      </a:spcBef>
      <a:spcAft>
        <a:spcPct val="0"/>
      </a:spcAft>
      <a:defRPr kumimoji="1" sz="4400" i="1" kern="1200">
        <a:solidFill>
          <a:schemeClr val="tx2"/>
        </a:solidFill>
        <a:latin typeface="Times New Roman" panose="02020603050405020304" pitchFamily="18" charset="0"/>
        <a:ea typeface="+mn-ea"/>
        <a:cs typeface="+mn-cs"/>
      </a:defRPr>
    </a:lvl3pPr>
    <a:lvl4pPr marL="1371600" algn="r" rtl="0" eaLnBrk="0" fontAlgn="base" hangingPunct="0">
      <a:spcBef>
        <a:spcPct val="0"/>
      </a:spcBef>
      <a:spcAft>
        <a:spcPct val="0"/>
      </a:spcAft>
      <a:defRPr kumimoji="1" sz="4400" i="1" kern="1200">
        <a:solidFill>
          <a:schemeClr val="tx2"/>
        </a:solidFill>
        <a:latin typeface="Times New Roman" panose="02020603050405020304" pitchFamily="18" charset="0"/>
        <a:ea typeface="+mn-ea"/>
        <a:cs typeface="+mn-cs"/>
      </a:defRPr>
    </a:lvl4pPr>
    <a:lvl5pPr marL="1828800" algn="r" rtl="0" eaLnBrk="0" fontAlgn="base" hangingPunct="0">
      <a:spcBef>
        <a:spcPct val="0"/>
      </a:spcBef>
      <a:spcAft>
        <a:spcPct val="0"/>
      </a:spcAft>
      <a:defRPr kumimoji="1" sz="4400" i="1" kern="1200">
        <a:solidFill>
          <a:schemeClr val="tx2"/>
        </a:solidFill>
        <a:latin typeface="Times New Roman" panose="02020603050405020304" pitchFamily="18" charset="0"/>
        <a:ea typeface="+mn-ea"/>
        <a:cs typeface="+mn-cs"/>
      </a:defRPr>
    </a:lvl5pPr>
    <a:lvl6pPr marL="2286000" algn="l" defTabSz="914400" rtl="0" eaLnBrk="1" latinLnBrk="0" hangingPunct="1">
      <a:defRPr kumimoji="1" sz="4400" i="1" kern="1200">
        <a:solidFill>
          <a:schemeClr val="tx2"/>
        </a:solidFill>
        <a:latin typeface="Times New Roman" panose="02020603050405020304" pitchFamily="18" charset="0"/>
        <a:ea typeface="+mn-ea"/>
        <a:cs typeface="+mn-cs"/>
      </a:defRPr>
    </a:lvl6pPr>
    <a:lvl7pPr marL="2743200" algn="l" defTabSz="914400" rtl="0" eaLnBrk="1" latinLnBrk="0" hangingPunct="1">
      <a:defRPr kumimoji="1" sz="4400" i="1" kern="1200">
        <a:solidFill>
          <a:schemeClr val="tx2"/>
        </a:solidFill>
        <a:latin typeface="Times New Roman" panose="02020603050405020304" pitchFamily="18" charset="0"/>
        <a:ea typeface="+mn-ea"/>
        <a:cs typeface="+mn-cs"/>
      </a:defRPr>
    </a:lvl7pPr>
    <a:lvl8pPr marL="3200400" algn="l" defTabSz="914400" rtl="0" eaLnBrk="1" latinLnBrk="0" hangingPunct="1">
      <a:defRPr kumimoji="1" sz="4400" i="1" kern="1200">
        <a:solidFill>
          <a:schemeClr val="tx2"/>
        </a:solidFill>
        <a:latin typeface="Times New Roman" panose="02020603050405020304" pitchFamily="18" charset="0"/>
        <a:ea typeface="+mn-ea"/>
        <a:cs typeface="+mn-cs"/>
      </a:defRPr>
    </a:lvl8pPr>
    <a:lvl9pPr marL="3657600" algn="l" defTabSz="914400" rtl="0" eaLnBrk="1" latinLnBrk="0" hangingPunct="1">
      <a:defRPr kumimoji="1" sz="4400" i="1" kern="1200">
        <a:solidFill>
          <a:schemeClr val="tx2"/>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85" d="100"/>
          <a:sy n="85" d="100"/>
        </p:scale>
        <p:origin x="90" y="3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262"/>
    </p:cViewPr>
  </p:sorterViewPr>
  <p:notesViewPr>
    <p:cSldViewPr>
      <p:cViewPr varScale="1">
        <p:scale>
          <a:sx n="41" d="100"/>
          <a:sy n="41" d="100"/>
        </p:scale>
        <p:origin x="-1470"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a:spcBef>
                <a:spcPct val="20000"/>
              </a:spcBef>
              <a:defRPr kumimoji="0" sz="1200" i="0">
                <a:solidFill>
                  <a:schemeClr val="tx1"/>
                </a:solidFill>
                <a:latin typeface="Tahoma" pitchFamily="34" charset="0"/>
              </a:defRPr>
            </a:lvl1pPr>
          </a:lstStyle>
          <a:p>
            <a:pPr>
              <a:defRPr/>
            </a:pPr>
            <a:r>
              <a:rPr lang="en-US"/>
              <a:t>John H. Buonocore, Jr. Esq.</a:t>
            </a:r>
          </a:p>
        </p:txBody>
      </p:sp>
      <p:sp>
        <p:nvSpPr>
          <p:cNvPr id="37273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spcBef>
                <a:spcPct val="20000"/>
              </a:spcBef>
              <a:defRPr kumimoji="0" sz="1200" i="0">
                <a:solidFill>
                  <a:schemeClr val="tx1"/>
                </a:solidFill>
                <a:latin typeface="Tahoma" pitchFamily="34" charset="0"/>
              </a:defRPr>
            </a:lvl1pPr>
          </a:lstStyle>
          <a:p>
            <a:pPr>
              <a:defRPr/>
            </a:pPr>
            <a:endParaRPr lang="en-US"/>
          </a:p>
        </p:txBody>
      </p:sp>
      <p:sp>
        <p:nvSpPr>
          <p:cNvPr id="37274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a:spcBef>
                <a:spcPct val="20000"/>
              </a:spcBef>
              <a:defRPr kumimoji="0" sz="1200" i="0">
                <a:solidFill>
                  <a:schemeClr val="tx1"/>
                </a:solidFill>
                <a:latin typeface="Tahoma" pitchFamily="34" charset="0"/>
              </a:defRPr>
            </a:lvl1pPr>
          </a:lstStyle>
          <a:p>
            <a:pPr>
              <a:defRPr/>
            </a:pPr>
            <a:r>
              <a:rPr lang="en-US"/>
              <a:t>Condemnation Practice</a:t>
            </a:r>
          </a:p>
        </p:txBody>
      </p:sp>
      <p:sp>
        <p:nvSpPr>
          <p:cNvPr id="37274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spcBef>
                <a:spcPct val="20000"/>
              </a:spcBef>
              <a:defRPr kumimoji="0" sz="1200" i="0">
                <a:solidFill>
                  <a:schemeClr val="tx1"/>
                </a:solidFill>
                <a:latin typeface="Tahoma" panose="020B0604030504040204" pitchFamily="34" charset="0"/>
              </a:defRPr>
            </a:lvl1pPr>
          </a:lstStyle>
          <a:p>
            <a:fld id="{43687A48-5C90-4B75-8391-0ED4CB38D666}" type="slidenum">
              <a:rPr lang="en-US" altLang="en-US"/>
              <a:pPr/>
              <a:t>‹#›</a:t>
            </a:fld>
            <a:endParaRPr lang="en-US" altLang="en-US"/>
          </a:p>
        </p:txBody>
      </p:sp>
    </p:spTree>
    <p:extLst>
      <p:ext uri="{BB962C8B-B14F-4D97-AF65-F5344CB8AC3E}">
        <p14:creationId xmlns:p14="http://schemas.microsoft.com/office/powerpoint/2010/main" val="1522738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504" name="Rectangle 8"/>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a:spcBef>
                <a:spcPct val="20000"/>
              </a:spcBef>
              <a:buFontTx/>
              <a:buChar char="•"/>
              <a:defRPr kumimoji="0" sz="1200" i="0">
                <a:solidFill>
                  <a:schemeClr val="tx1"/>
                </a:solidFill>
                <a:latin typeface="Tahoma" pitchFamily="34" charset="0"/>
              </a:defRPr>
            </a:lvl1pPr>
          </a:lstStyle>
          <a:p>
            <a:pPr>
              <a:defRPr/>
            </a:pPr>
            <a:endParaRPr lang="en-US"/>
          </a:p>
        </p:txBody>
      </p:sp>
      <p:sp>
        <p:nvSpPr>
          <p:cNvPr id="43011" name="Rectangle 9"/>
          <p:cNvSpPr>
            <a:spLocks noGrp="1" noRot="1" noChangeAspect="1" noChangeArrowheads="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506" name="Rectangle 10"/>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362507" name="Rectangle 11"/>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spcBef>
                <a:spcPct val="20000"/>
              </a:spcBef>
              <a:buFontTx/>
              <a:buChar char="•"/>
              <a:defRPr kumimoji="0" sz="1200" i="0">
                <a:solidFill>
                  <a:schemeClr val="tx1"/>
                </a:solidFill>
                <a:latin typeface="Tahoma" pitchFamily="34" charset="0"/>
              </a:defRPr>
            </a:lvl1pPr>
          </a:lstStyle>
          <a:p>
            <a:pPr>
              <a:defRPr/>
            </a:pPr>
            <a:endParaRPr lang="en-US"/>
          </a:p>
        </p:txBody>
      </p:sp>
      <p:sp>
        <p:nvSpPr>
          <p:cNvPr id="362508" name="Rectangle 12"/>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a:spcBef>
                <a:spcPct val="20000"/>
              </a:spcBef>
              <a:buFontTx/>
              <a:buChar char="•"/>
              <a:defRPr kumimoji="0" sz="1200" i="0">
                <a:solidFill>
                  <a:schemeClr val="tx1"/>
                </a:solidFill>
                <a:latin typeface="Tahoma" pitchFamily="34" charset="0"/>
              </a:defRPr>
            </a:lvl1pPr>
          </a:lstStyle>
          <a:p>
            <a:pPr>
              <a:defRPr/>
            </a:pPr>
            <a:endParaRPr lang="en-US"/>
          </a:p>
        </p:txBody>
      </p:sp>
      <p:sp>
        <p:nvSpPr>
          <p:cNvPr id="362509" name="Rectangle 13"/>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spcBef>
                <a:spcPct val="20000"/>
              </a:spcBef>
              <a:buFontTx/>
              <a:buChar char="•"/>
              <a:defRPr kumimoji="0" sz="1200" i="0">
                <a:solidFill>
                  <a:schemeClr val="tx1"/>
                </a:solidFill>
                <a:latin typeface="Tahoma" panose="020B0604030504040204" pitchFamily="34" charset="0"/>
              </a:defRPr>
            </a:lvl1pPr>
          </a:lstStyle>
          <a:p>
            <a:fld id="{4C106727-AA13-4A2A-85AC-1860C1B9B9F5}" type="slidenum">
              <a:rPr lang="en-US" altLang="en-US"/>
              <a:pPr/>
              <a:t>‹#›</a:t>
            </a:fld>
            <a:endParaRPr lang="en-US" altLang="en-US"/>
          </a:p>
        </p:txBody>
      </p:sp>
    </p:spTree>
    <p:extLst>
      <p:ext uri="{BB962C8B-B14F-4D97-AF65-F5344CB8AC3E}">
        <p14:creationId xmlns:p14="http://schemas.microsoft.com/office/powerpoint/2010/main" val="10858594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CF195CB6-9833-443D-A81D-A7D211E877CA}" type="slidenum">
              <a:rPr kumimoji="0" lang="en-US" altLang="en-US" sz="1200" i="0">
                <a:solidFill>
                  <a:schemeClr val="tx1"/>
                </a:solidFill>
                <a:latin typeface="Tahoma" panose="020B0604030504040204" pitchFamily="34" charset="0"/>
              </a:rPr>
              <a:pPr/>
              <a:t>2</a:t>
            </a:fld>
            <a:endParaRPr kumimoji="0" lang="en-US" altLang="en-US" sz="1200" i="0">
              <a:solidFill>
                <a:schemeClr val="tx1"/>
              </a:solidFill>
              <a:latin typeface="Tahoma" panose="020B060403050404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863">
              <a:spcBef>
                <a:spcPct val="0"/>
              </a:spcBef>
            </a:pPr>
            <a:endParaRPr kumimoji="1" lang="en-US" altLang="en-US" sz="2400">
              <a:latin typeface="Times New Roman" panose="02020603050405020304" pitchFamily="18" charset="0"/>
            </a:endParaRPr>
          </a:p>
        </p:txBody>
      </p:sp>
    </p:spTree>
    <p:extLst>
      <p:ext uri="{BB962C8B-B14F-4D97-AF65-F5344CB8AC3E}">
        <p14:creationId xmlns:p14="http://schemas.microsoft.com/office/powerpoint/2010/main" val="1281565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BC0C5190-1E5E-4527-9547-E331E484D156}" type="slidenum">
              <a:rPr kumimoji="0" lang="en-US" altLang="en-US" sz="1200" i="0">
                <a:solidFill>
                  <a:schemeClr val="tx1"/>
                </a:solidFill>
                <a:latin typeface="Tahoma" panose="020B0604030504040204" pitchFamily="34" charset="0"/>
              </a:rPr>
              <a:pPr/>
              <a:t>11</a:t>
            </a:fld>
            <a:endParaRPr kumimoji="0" lang="en-US" altLang="en-US" sz="1200" i="0">
              <a:solidFill>
                <a:schemeClr val="tx1"/>
              </a:solidFill>
              <a:latin typeface="Tahoma" panose="020B0604030504040204" pitchFamily="34" charset="0"/>
            </a:endParaRPr>
          </a:p>
        </p:txBody>
      </p:sp>
      <p:sp>
        <p:nvSpPr>
          <p:cNvPr id="61443" name="Rectangle 1026"/>
          <p:cNvSpPr>
            <a:spLocks noGrp="1" noRot="1" noChangeAspect="1" noChangeArrowheads="1" noTextEdit="1"/>
          </p:cNvSpPr>
          <p:nvPr>
            <p:ph type="sldImg"/>
          </p:nvPr>
        </p:nvSpPr>
        <p:spPr>
          <a:ln/>
        </p:spPr>
      </p:sp>
      <p:sp>
        <p:nvSpPr>
          <p:cNvPr id="6144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71168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57F520B2-76FB-422E-9358-07D9F5F6EE83}" type="slidenum">
              <a:rPr kumimoji="0" lang="en-US" altLang="en-US" sz="1200" i="0">
                <a:solidFill>
                  <a:schemeClr val="tx1"/>
                </a:solidFill>
                <a:latin typeface="Tahoma" panose="020B0604030504040204" pitchFamily="34" charset="0"/>
              </a:rPr>
              <a:pPr/>
              <a:t>12</a:t>
            </a:fld>
            <a:endParaRPr kumimoji="0" lang="en-US" altLang="en-US" sz="1200" i="0">
              <a:solidFill>
                <a:schemeClr val="tx1"/>
              </a:solidFill>
              <a:latin typeface="Tahoma" panose="020B0604030504040204" pitchFamily="34" charset="0"/>
            </a:endParaRPr>
          </a:p>
        </p:txBody>
      </p:sp>
      <p:sp>
        <p:nvSpPr>
          <p:cNvPr id="62467" name="Rectangle 1026"/>
          <p:cNvSpPr>
            <a:spLocks noGrp="1" noRot="1" noChangeAspect="1" noChangeArrowheads="1" noTextEdit="1"/>
          </p:cNvSpPr>
          <p:nvPr>
            <p:ph type="sldImg"/>
          </p:nvPr>
        </p:nvSpPr>
        <p:spPr>
          <a:ln/>
        </p:spPr>
      </p:sp>
      <p:sp>
        <p:nvSpPr>
          <p:cNvPr id="624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73346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57F520B2-76FB-422E-9358-07D9F5F6EE83}" type="slidenum">
              <a:rPr kumimoji="0" lang="en-US" altLang="en-US" sz="1200" i="0">
                <a:solidFill>
                  <a:schemeClr val="tx1"/>
                </a:solidFill>
                <a:latin typeface="Tahoma" panose="020B0604030504040204" pitchFamily="34" charset="0"/>
              </a:rPr>
              <a:pPr/>
              <a:t>13</a:t>
            </a:fld>
            <a:endParaRPr kumimoji="0" lang="en-US" altLang="en-US" sz="1200" i="0">
              <a:solidFill>
                <a:schemeClr val="tx1"/>
              </a:solidFill>
              <a:latin typeface="Tahoma" panose="020B0604030504040204" pitchFamily="34" charset="0"/>
            </a:endParaRPr>
          </a:p>
        </p:txBody>
      </p:sp>
      <p:sp>
        <p:nvSpPr>
          <p:cNvPr id="62467" name="Rectangle 1026"/>
          <p:cNvSpPr>
            <a:spLocks noGrp="1" noRot="1" noChangeAspect="1" noChangeArrowheads="1" noTextEdit="1"/>
          </p:cNvSpPr>
          <p:nvPr>
            <p:ph type="sldImg"/>
          </p:nvPr>
        </p:nvSpPr>
        <p:spPr>
          <a:ln/>
        </p:spPr>
      </p:sp>
      <p:sp>
        <p:nvSpPr>
          <p:cNvPr id="624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35057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57F520B2-76FB-422E-9358-07D9F5F6EE83}" type="slidenum">
              <a:rPr kumimoji="0" lang="en-US" altLang="en-US" sz="1200" i="0">
                <a:solidFill>
                  <a:schemeClr val="tx1"/>
                </a:solidFill>
                <a:latin typeface="Tahoma" panose="020B0604030504040204" pitchFamily="34" charset="0"/>
              </a:rPr>
              <a:pPr/>
              <a:t>14</a:t>
            </a:fld>
            <a:endParaRPr kumimoji="0" lang="en-US" altLang="en-US" sz="1200" i="0">
              <a:solidFill>
                <a:schemeClr val="tx1"/>
              </a:solidFill>
              <a:latin typeface="Tahoma" panose="020B0604030504040204" pitchFamily="34" charset="0"/>
            </a:endParaRPr>
          </a:p>
        </p:txBody>
      </p:sp>
      <p:sp>
        <p:nvSpPr>
          <p:cNvPr id="62467" name="Rectangle 1026"/>
          <p:cNvSpPr>
            <a:spLocks noGrp="1" noRot="1" noChangeAspect="1" noChangeArrowheads="1" noTextEdit="1"/>
          </p:cNvSpPr>
          <p:nvPr>
            <p:ph type="sldImg"/>
          </p:nvPr>
        </p:nvSpPr>
        <p:spPr>
          <a:ln/>
        </p:spPr>
      </p:sp>
      <p:sp>
        <p:nvSpPr>
          <p:cNvPr id="624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65303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57F520B2-76FB-422E-9358-07D9F5F6EE83}" type="slidenum">
              <a:rPr kumimoji="0" lang="en-US" altLang="en-US" sz="1200" i="0">
                <a:solidFill>
                  <a:schemeClr val="tx1"/>
                </a:solidFill>
                <a:latin typeface="Tahoma" panose="020B0604030504040204" pitchFamily="34" charset="0"/>
              </a:rPr>
              <a:pPr/>
              <a:t>19</a:t>
            </a:fld>
            <a:endParaRPr kumimoji="0" lang="en-US" altLang="en-US" sz="1200" i="0">
              <a:solidFill>
                <a:schemeClr val="tx1"/>
              </a:solidFill>
              <a:latin typeface="Tahoma" panose="020B0604030504040204" pitchFamily="34" charset="0"/>
            </a:endParaRPr>
          </a:p>
        </p:txBody>
      </p:sp>
      <p:sp>
        <p:nvSpPr>
          <p:cNvPr id="62467" name="Rectangle 1026"/>
          <p:cNvSpPr>
            <a:spLocks noGrp="1" noRot="1" noChangeAspect="1" noChangeArrowheads="1" noTextEdit="1"/>
          </p:cNvSpPr>
          <p:nvPr>
            <p:ph type="sldImg"/>
          </p:nvPr>
        </p:nvSpPr>
        <p:spPr>
          <a:ln/>
        </p:spPr>
      </p:sp>
      <p:sp>
        <p:nvSpPr>
          <p:cNvPr id="624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44434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57F520B2-76FB-422E-9358-07D9F5F6EE83}" type="slidenum">
              <a:rPr kumimoji="0" lang="en-US" altLang="en-US" sz="1200" i="0">
                <a:solidFill>
                  <a:schemeClr val="tx1"/>
                </a:solidFill>
                <a:latin typeface="Tahoma" panose="020B0604030504040204" pitchFamily="34" charset="0"/>
              </a:rPr>
              <a:pPr/>
              <a:t>20</a:t>
            </a:fld>
            <a:endParaRPr kumimoji="0" lang="en-US" altLang="en-US" sz="1200" i="0">
              <a:solidFill>
                <a:schemeClr val="tx1"/>
              </a:solidFill>
              <a:latin typeface="Tahoma" panose="020B0604030504040204" pitchFamily="34" charset="0"/>
            </a:endParaRPr>
          </a:p>
        </p:txBody>
      </p:sp>
      <p:sp>
        <p:nvSpPr>
          <p:cNvPr id="62467" name="Rectangle 1026"/>
          <p:cNvSpPr>
            <a:spLocks noGrp="1" noRot="1" noChangeAspect="1" noChangeArrowheads="1" noTextEdit="1"/>
          </p:cNvSpPr>
          <p:nvPr>
            <p:ph type="sldImg"/>
          </p:nvPr>
        </p:nvSpPr>
        <p:spPr>
          <a:ln/>
        </p:spPr>
      </p:sp>
      <p:sp>
        <p:nvSpPr>
          <p:cNvPr id="624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379479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F16175B1-9934-4869-99AC-58731643637F}" type="slidenum">
              <a:rPr kumimoji="0" lang="en-US" altLang="en-US" sz="1200" i="0">
                <a:solidFill>
                  <a:schemeClr val="tx1"/>
                </a:solidFill>
                <a:latin typeface="Tahoma" panose="020B0604030504040204" pitchFamily="34" charset="0"/>
              </a:rPr>
              <a:pPr/>
              <a:t>21</a:t>
            </a:fld>
            <a:endParaRPr kumimoji="0" lang="en-US" altLang="en-US" sz="1200" i="0">
              <a:solidFill>
                <a:schemeClr val="tx1"/>
              </a:solidFill>
              <a:latin typeface="Tahoma" panose="020B0604030504040204" pitchFamily="34" charset="0"/>
            </a:endParaRPr>
          </a:p>
        </p:txBody>
      </p:sp>
      <p:sp>
        <p:nvSpPr>
          <p:cNvPr id="63491" name="Rectangle 1026"/>
          <p:cNvSpPr>
            <a:spLocks noGrp="1" noRot="1" noChangeAspect="1" noChangeArrowheads="1" noTextEdit="1"/>
          </p:cNvSpPr>
          <p:nvPr>
            <p:ph type="sldImg"/>
          </p:nvPr>
        </p:nvSpPr>
        <p:spPr>
          <a:ln/>
        </p:spPr>
      </p:sp>
      <p:sp>
        <p:nvSpPr>
          <p:cNvPr id="6349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619236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F6F9C148-5094-45FC-B490-0A67D29576E9}" type="slidenum">
              <a:rPr kumimoji="0" lang="en-US" altLang="en-US" sz="1200" i="0">
                <a:solidFill>
                  <a:schemeClr val="tx1"/>
                </a:solidFill>
                <a:latin typeface="Tahoma" panose="020B0604030504040204" pitchFamily="34" charset="0"/>
              </a:rPr>
              <a:pPr/>
              <a:t>22</a:t>
            </a:fld>
            <a:endParaRPr kumimoji="0" lang="en-US" altLang="en-US" sz="1200" i="0">
              <a:solidFill>
                <a:schemeClr val="tx1"/>
              </a:solidFill>
              <a:latin typeface="Tahoma" panose="020B0604030504040204" pitchFamily="34" charset="0"/>
            </a:endParaRPr>
          </a:p>
        </p:txBody>
      </p:sp>
      <p:sp>
        <p:nvSpPr>
          <p:cNvPr id="64515" name="Rectangle 1026"/>
          <p:cNvSpPr>
            <a:spLocks noGrp="1" noRot="1" noChangeAspect="1" noChangeArrowheads="1" noTextEdit="1"/>
          </p:cNvSpPr>
          <p:nvPr>
            <p:ph type="sldImg"/>
          </p:nvPr>
        </p:nvSpPr>
        <p:spPr>
          <a:ln/>
        </p:spPr>
      </p:sp>
      <p:sp>
        <p:nvSpPr>
          <p:cNvPr id="6451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75294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F6F9C148-5094-45FC-B490-0A67D29576E9}" type="slidenum">
              <a:rPr kumimoji="0" lang="en-US" altLang="en-US" sz="1200" i="0">
                <a:solidFill>
                  <a:schemeClr val="tx1"/>
                </a:solidFill>
                <a:latin typeface="Tahoma" panose="020B0604030504040204" pitchFamily="34" charset="0"/>
              </a:rPr>
              <a:pPr/>
              <a:t>23</a:t>
            </a:fld>
            <a:endParaRPr kumimoji="0" lang="en-US" altLang="en-US" sz="1200" i="0">
              <a:solidFill>
                <a:schemeClr val="tx1"/>
              </a:solidFill>
              <a:latin typeface="Tahoma" panose="020B0604030504040204" pitchFamily="34" charset="0"/>
            </a:endParaRPr>
          </a:p>
        </p:txBody>
      </p:sp>
      <p:sp>
        <p:nvSpPr>
          <p:cNvPr id="64515" name="Rectangle 1026"/>
          <p:cNvSpPr>
            <a:spLocks noGrp="1" noRot="1" noChangeAspect="1" noChangeArrowheads="1" noTextEdit="1"/>
          </p:cNvSpPr>
          <p:nvPr>
            <p:ph type="sldImg"/>
          </p:nvPr>
        </p:nvSpPr>
        <p:spPr>
          <a:ln/>
        </p:spPr>
      </p:sp>
      <p:sp>
        <p:nvSpPr>
          <p:cNvPr id="6451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4269717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23965FBD-3591-4EA6-ACC8-55C0FD0C4331}" type="slidenum">
              <a:rPr kumimoji="0" lang="en-US" altLang="en-US" sz="1200" i="0">
                <a:solidFill>
                  <a:schemeClr val="tx1"/>
                </a:solidFill>
                <a:latin typeface="Tahoma" panose="020B0604030504040204" pitchFamily="34" charset="0"/>
              </a:rPr>
              <a:pPr/>
              <a:t>24</a:t>
            </a:fld>
            <a:endParaRPr kumimoji="0" lang="en-US" altLang="en-US" sz="1200" i="0">
              <a:solidFill>
                <a:schemeClr val="tx1"/>
              </a:solidFill>
              <a:latin typeface="Tahoma" panose="020B0604030504040204" pitchFamily="34" charset="0"/>
            </a:endParaRPr>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792605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8B6FC011-146D-4FF5-8C3E-FCF683CB0537}" type="slidenum">
              <a:rPr kumimoji="0" lang="en-US" altLang="en-US" sz="1200" i="0">
                <a:solidFill>
                  <a:schemeClr val="tx1"/>
                </a:solidFill>
                <a:latin typeface="Tahoma" panose="020B0604030504040204" pitchFamily="34" charset="0"/>
              </a:rPr>
              <a:pPr/>
              <a:t>3</a:t>
            </a:fld>
            <a:endParaRPr kumimoji="0" lang="en-US" altLang="en-US" sz="1200" i="0">
              <a:solidFill>
                <a:schemeClr val="tx1"/>
              </a:solidFill>
              <a:latin typeface="Tahoma" panose="020B0604030504040204" pitchFamily="34" charset="0"/>
            </a:endParaRPr>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669934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A66665F7-65CA-48BA-AF29-EDAB5F633E7E}" type="slidenum">
              <a:rPr kumimoji="0" lang="en-US" altLang="en-US" sz="1200" i="0">
                <a:solidFill>
                  <a:schemeClr val="tx1"/>
                </a:solidFill>
                <a:latin typeface="Tahoma" panose="020B0604030504040204" pitchFamily="34" charset="0"/>
              </a:rPr>
              <a:pPr/>
              <a:t>4</a:t>
            </a:fld>
            <a:endParaRPr kumimoji="0" lang="en-US" altLang="en-US" sz="1200" i="0">
              <a:solidFill>
                <a:schemeClr val="tx1"/>
              </a:solidFill>
              <a:latin typeface="Tahoma" panose="020B0604030504040204" pitchFamily="34" charset="0"/>
            </a:endParaRPr>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71719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62D81218-0E3A-4D05-B20F-57813D05363D}" type="slidenum">
              <a:rPr kumimoji="0" lang="en-US" altLang="en-US" sz="1200" i="0">
                <a:solidFill>
                  <a:schemeClr val="tx1"/>
                </a:solidFill>
                <a:latin typeface="Tahoma" panose="020B0604030504040204" pitchFamily="34" charset="0"/>
              </a:rPr>
              <a:pPr/>
              <a:t>5</a:t>
            </a:fld>
            <a:endParaRPr kumimoji="0" lang="en-US" altLang="en-US" sz="1200" i="0">
              <a:solidFill>
                <a:schemeClr val="tx1"/>
              </a:solidFill>
              <a:latin typeface="Tahoma" panose="020B0604030504040204" pitchFamily="34" charset="0"/>
            </a:endParaRPr>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rPr>
              <a:t>State v. Shein, 283 N.J.Super 588 (App. Div. 1995)</a:t>
            </a:r>
          </a:p>
        </p:txBody>
      </p:sp>
    </p:spTree>
    <p:extLst>
      <p:ext uri="{BB962C8B-B14F-4D97-AF65-F5344CB8AC3E}">
        <p14:creationId xmlns:p14="http://schemas.microsoft.com/office/powerpoint/2010/main" val="261260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4A1649FB-26D4-4763-82EA-AC0B6264B0E5}" type="slidenum">
              <a:rPr kumimoji="0" lang="en-US" altLang="en-US" sz="1200" i="0">
                <a:solidFill>
                  <a:schemeClr val="tx1"/>
                </a:solidFill>
                <a:latin typeface="Tahoma" panose="020B0604030504040204" pitchFamily="34" charset="0"/>
              </a:rPr>
              <a:pPr/>
              <a:t>6</a:t>
            </a:fld>
            <a:endParaRPr kumimoji="0" lang="en-US" altLang="en-US" sz="1200" i="0">
              <a:solidFill>
                <a:schemeClr val="tx1"/>
              </a:solidFill>
              <a:latin typeface="Tahoma" panose="020B0604030504040204" pitchFamily="34" charset="0"/>
            </a:endParaRPr>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62618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9AF5024C-CCCF-4228-A072-B97F19DA7B36}" type="slidenum">
              <a:rPr kumimoji="0" lang="en-US" altLang="en-US" sz="1200" i="0">
                <a:solidFill>
                  <a:schemeClr val="tx1"/>
                </a:solidFill>
                <a:latin typeface="Tahoma" panose="020B0604030504040204" pitchFamily="34" charset="0"/>
              </a:rPr>
              <a:pPr/>
              <a:t>7</a:t>
            </a:fld>
            <a:endParaRPr kumimoji="0" lang="en-US" altLang="en-US" sz="1200" i="0">
              <a:solidFill>
                <a:schemeClr val="tx1"/>
              </a:solidFill>
              <a:latin typeface="Tahoma" panose="020B0604030504040204" pitchFamily="34" charset="0"/>
            </a:endParaRPr>
          </a:p>
        </p:txBody>
      </p:sp>
      <p:sp>
        <p:nvSpPr>
          <p:cNvPr id="57347" name="Rectangle 1026"/>
          <p:cNvSpPr>
            <a:spLocks noGrp="1" noRot="1" noChangeAspect="1" noChangeArrowheads="1" noTextEdit="1"/>
          </p:cNvSpPr>
          <p:nvPr>
            <p:ph type="sldImg"/>
          </p:nvPr>
        </p:nvSpPr>
        <p:spPr>
          <a:ln/>
        </p:spPr>
      </p:sp>
      <p:sp>
        <p:nvSpPr>
          <p:cNvPr id="5734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24354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CECC886D-1D04-444A-A5EB-11D893277390}" type="slidenum">
              <a:rPr kumimoji="0" lang="en-US" altLang="en-US" sz="1200" i="0">
                <a:solidFill>
                  <a:schemeClr val="tx1"/>
                </a:solidFill>
                <a:latin typeface="Tahoma" panose="020B0604030504040204" pitchFamily="34" charset="0"/>
              </a:rPr>
              <a:pPr/>
              <a:t>8</a:t>
            </a:fld>
            <a:endParaRPr kumimoji="0" lang="en-US" altLang="en-US" sz="1200" i="0">
              <a:solidFill>
                <a:schemeClr val="tx1"/>
              </a:solidFill>
              <a:latin typeface="Tahoma" panose="020B0604030504040204" pitchFamily="34" charset="0"/>
            </a:endParaRPr>
          </a:p>
        </p:txBody>
      </p:sp>
      <p:sp>
        <p:nvSpPr>
          <p:cNvPr id="58371" name="Rectangle 1026"/>
          <p:cNvSpPr>
            <a:spLocks noGrp="1" noRot="1" noChangeAspect="1" noChangeArrowheads="1" noTextEdit="1"/>
          </p:cNvSpPr>
          <p:nvPr>
            <p:ph type="sldImg"/>
          </p:nvPr>
        </p:nvSpPr>
        <p:spPr>
          <a:ln/>
        </p:spPr>
      </p:sp>
      <p:sp>
        <p:nvSpPr>
          <p:cNvPr id="5837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772399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A37521CF-456E-4C1F-B467-3075360B89C9}" type="slidenum">
              <a:rPr kumimoji="0" lang="en-US" altLang="en-US" sz="1200" i="0">
                <a:solidFill>
                  <a:schemeClr val="tx1"/>
                </a:solidFill>
                <a:latin typeface="Tahoma" panose="020B0604030504040204" pitchFamily="34" charset="0"/>
              </a:rPr>
              <a:pPr/>
              <a:t>9</a:t>
            </a:fld>
            <a:endParaRPr kumimoji="0" lang="en-US" altLang="en-US" sz="1200" i="0">
              <a:solidFill>
                <a:schemeClr val="tx1"/>
              </a:solidFill>
              <a:latin typeface="Tahoma" panose="020B0604030504040204" pitchFamily="34" charset="0"/>
            </a:endParaRPr>
          </a:p>
        </p:txBody>
      </p:sp>
      <p:sp>
        <p:nvSpPr>
          <p:cNvPr id="59395" name="Rectangle 1026"/>
          <p:cNvSpPr>
            <a:spLocks noGrp="1" noRot="1" noChangeAspect="1" noChangeArrowheads="1" noTextEdit="1"/>
          </p:cNvSpPr>
          <p:nvPr>
            <p:ph type="sldImg"/>
          </p:nvPr>
        </p:nvSpPr>
        <p:spPr>
          <a:ln/>
        </p:spPr>
      </p:sp>
      <p:sp>
        <p:nvSpPr>
          <p:cNvPr id="5939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135456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4400" i="1">
                <a:solidFill>
                  <a:schemeClr val="tx2"/>
                </a:solidFill>
                <a:latin typeface="Times New Roman" panose="02020603050405020304" pitchFamily="18" charset="0"/>
              </a:defRPr>
            </a:lvl1pPr>
            <a:lvl2pPr marL="742950" indent="-285750" defTabSz="931863">
              <a:defRPr kumimoji="1" sz="4400" i="1">
                <a:solidFill>
                  <a:schemeClr val="tx2"/>
                </a:solidFill>
                <a:latin typeface="Times New Roman" panose="02020603050405020304" pitchFamily="18" charset="0"/>
              </a:defRPr>
            </a:lvl2pPr>
            <a:lvl3pPr marL="1143000" indent="-228600" defTabSz="931863">
              <a:defRPr kumimoji="1" sz="4400" i="1">
                <a:solidFill>
                  <a:schemeClr val="tx2"/>
                </a:solidFill>
                <a:latin typeface="Times New Roman" panose="02020603050405020304" pitchFamily="18" charset="0"/>
              </a:defRPr>
            </a:lvl3pPr>
            <a:lvl4pPr marL="1600200" indent="-228600" defTabSz="931863">
              <a:defRPr kumimoji="1" sz="4400" i="1">
                <a:solidFill>
                  <a:schemeClr val="tx2"/>
                </a:solidFill>
                <a:latin typeface="Times New Roman" panose="02020603050405020304" pitchFamily="18" charset="0"/>
              </a:defRPr>
            </a:lvl4pPr>
            <a:lvl5pPr marL="2057400" indent="-228600" defTabSz="931863">
              <a:defRPr kumimoji="1" sz="4400" i="1">
                <a:solidFill>
                  <a:schemeClr val="tx2"/>
                </a:solidFill>
                <a:latin typeface="Times New Roman" panose="02020603050405020304" pitchFamily="18" charset="0"/>
              </a:defRPr>
            </a:lvl5pPr>
            <a:lvl6pPr marL="25146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defTabSz="931863"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D57C420E-A577-495A-B017-10BA454ECD1F}" type="slidenum">
              <a:rPr kumimoji="0" lang="en-US" altLang="en-US" sz="1200" i="0">
                <a:solidFill>
                  <a:schemeClr val="tx1"/>
                </a:solidFill>
                <a:latin typeface="Tahoma" panose="020B0604030504040204" pitchFamily="34" charset="0"/>
              </a:rPr>
              <a:pPr/>
              <a:t>10</a:t>
            </a:fld>
            <a:endParaRPr kumimoji="0" lang="en-US" altLang="en-US" sz="1200" i="0">
              <a:solidFill>
                <a:schemeClr val="tx1"/>
              </a:solidFill>
              <a:latin typeface="Tahoma" panose="020B0604030504040204" pitchFamily="34" charset="0"/>
            </a:endParaRPr>
          </a:p>
        </p:txBody>
      </p:sp>
      <p:sp>
        <p:nvSpPr>
          <p:cNvPr id="60419" name="Rectangle 1026"/>
          <p:cNvSpPr>
            <a:spLocks noGrp="1" noRot="1" noChangeAspect="1" noChangeArrowheads="1" noTextEdit="1"/>
          </p:cNvSpPr>
          <p:nvPr>
            <p:ph type="sldImg"/>
          </p:nvPr>
        </p:nvSpPr>
        <p:spPr>
          <a:ln/>
        </p:spPr>
      </p:sp>
      <p:sp>
        <p:nvSpPr>
          <p:cNvPr id="6042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130412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CF01074-88BB-4097-A81B-83226876F30A}" type="slidenum">
              <a:rPr lang="en-US" altLang="en-US" smtClean="0"/>
              <a:pPr/>
              <a:t>‹#›</a:t>
            </a:fld>
            <a:endParaRPr lang="en-US" altLang="en-US"/>
          </a:p>
        </p:txBody>
      </p:sp>
    </p:spTree>
    <p:extLst>
      <p:ext uri="{BB962C8B-B14F-4D97-AF65-F5344CB8AC3E}">
        <p14:creationId xmlns:p14="http://schemas.microsoft.com/office/powerpoint/2010/main" val="2060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4760EEF-411B-499F-9D3C-A3AB7A95441B}" type="slidenum">
              <a:rPr lang="en-US" altLang="en-US" smtClean="0"/>
              <a:pPr/>
              <a:t>‹#›</a:t>
            </a:fld>
            <a:endParaRPr lang="en-US" altLang="en-US"/>
          </a:p>
        </p:txBody>
      </p:sp>
    </p:spTree>
    <p:extLst>
      <p:ext uri="{BB962C8B-B14F-4D97-AF65-F5344CB8AC3E}">
        <p14:creationId xmlns:p14="http://schemas.microsoft.com/office/powerpoint/2010/main" val="216670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375562A-3E72-4FF0-BAB2-8C67E3875395}" type="slidenum">
              <a:rPr lang="en-US" altLang="en-US" smtClean="0"/>
              <a:pPr/>
              <a:t>‹#›</a:t>
            </a:fld>
            <a:endParaRPr lang="en-US" altLang="en-US"/>
          </a:p>
        </p:txBody>
      </p:sp>
    </p:spTree>
    <p:extLst>
      <p:ext uri="{BB962C8B-B14F-4D97-AF65-F5344CB8AC3E}">
        <p14:creationId xmlns:p14="http://schemas.microsoft.com/office/powerpoint/2010/main" val="151235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2057400"/>
            <a:ext cx="7772400" cy="4114800"/>
          </a:xfrm>
        </p:spPr>
        <p:txBody>
          <a:bodyPr>
            <a:normAutofit/>
          </a:bodyPr>
          <a:lstStyle/>
          <a:p>
            <a:pPr lvl="0"/>
            <a:endParaRPr lang="en-US" noProof="0" dirty="0"/>
          </a:p>
        </p:txBody>
      </p:sp>
      <p:sp>
        <p:nvSpPr>
          <p:cNvPr id="4" name="Date Placeholder 3"/>
          <p:cNvSpPr>
            <a:spLocks noGrp="1"/>
          </p:cNvSpPr>
          <p:nvPr>
            <p:ph type="dt" sz="half" idx="10"/>
          </p:nvPr>
        </p:nvSpPr>
        <p:spPr>
          <a:xfrm>
            <a:off x="685800" y="63246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246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24600"/>
            <a:ext cx="1905000" cy="457200"/>
          </a:xfrm>
        </p:spPr>
        <p:txBody>
          <a:bodyPr/>
          <a:lstStyle>
            <a:lvl1pPr>
              <a:defRPr/>
            </a:lvl1pPr>
          </a:lstStyle>
          <a:p>
            <a:fld id="{572A1B57-EB44-4DBF-B7C8-A00DC633D2C0}" type="slidenum">
              <a:rPr lang="en-US" altLang="en-US"/>
              <a:pPr/>
              <a:t>‹#›</a:t>
            </a:fld>
            <a:endParaRPr lang="en-US" altLang="en-US"/>
          </a:p>
        </p:txBody>
      </p:sp>
    </p:spTree>
    <p:extLst>
      <p:ext uri="{BB962C8B-B14F-4D97-AF65-F5344CB8AC3E}">
        <p14:creationId xmlns:p14="http://schemas.microsoft.com/office/powerpoint/2010/main" val="353524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532F593-0C5B-420A-ADAA-DB0789BD1A21}" type="slidenum">
              <a:rPr lang="en-US" altLang="en-US" smtClean="0"/>
              <a:pPr/>
              <a:t>‹#›</a:t>
            </a:fld>
            <a:endParaRPr lang="en-US" altLang="en-US"/>
          </a:p>
        </p:txBody>
      </p:sp>
    </p:spTree>
    <p:extLst>
      <p:ext uri="{BB962C8B-B14F-4D97-AF65-F5344CB8AC3E}">
        <p14:creationId xmlns:p14="http://schemas.microsoft.com/office/powerpoint/2010/main" val="329420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F261AAD-6FAE-432A-B0FB-D51633C414EF}" type="slidenum">
              <a:rPr lang="en-US" altLang="en-US" smtClean="0"/>
              <a:pPr/>
              <a:t>‹#›</a:t>
            </a:fld>
            <a:endParaRPr lang="en-US" altLang="en-US"/>
          </a:p>
        </p:txBody>
      </p:sp>
    </p:spTree>
    <p:extLst>
      <p:ext uri="{BB962C8B-B14F-4D97-AF65-F5344CB8AC3E}">
        <p14:creationId xmlns:p14="http://schemas.microsoft.com/office/powerpoint/2010/main" val="30254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C6C8E64-6A25-46D0-8B10-84C3A1EFDE8D}" type="slidenum">
              <a:rPr lang="en-US" altLang="en-US" smtClean="0"/>
              <a:pPr/>
              <a:t>‹#›</a:t>
            </a:fld>
            <a:endParaRPr lang="en-US" altLang="en-US"/>
          </a:p>
        </p:txBody>
      </p:sp>
    </p:spTree>
    <p:extLst>
      <p:ext uri="{BB962C8B-B14F-4D97-AF65-F5344CB8AC3E}">
        <p14:creationId xmlns:p14="http://schemas.microsoft.com/office/powerpoint/2010/main" val="2718788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AEF348F-A272-44B8-A02A-DD0AE2C19E64}" type="slidenum">
              <a:rPr lang="en-US" altLang="en-US" smtClean="0"/>
              <a:pPr/>
              <a:t>‹#›</a:t>
            </a:fld>
            <a:endParaRPr lang="en-US" altLang="en-US"/>
          </a:p>
        </p:txBody>
      </p:sp>
    </p:spTree>
    <p:extLst>
      <p:ext uri="{BB962C8B-B14F-4D97-AF65-F5344CB8AC3E}">
        <p14:creationId xmlns:p14="http://schemas.microsoft.com/office/powerpoint/2010/main" val="105153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B5379E67-58F5-4EFC-A975-527BB285BF53}" type="slidenum">
              <a:rPr lang="en-US" altLang="en-US" smtClean="0"/>
              <a:pPr/>
              <a:t>‹#›</a:t>
            </a:fld>
            <a:endParaRPr lang="en-US" altLang="en-US"/>
          </a:p>
        </p:txBody>
      </p:sp>
    </p:spTree>
    <p:extLst>
      <p:ext uri="{BB962C8B-B14F-4D97-AF65-F5344CB8AC3E}">
        <p14:creationId xmlns:p14="http://schemas.microsoft.com/office/powerpoint/2010/main" val="2288608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9B12F640-1EBE-4AFE-B24C-E6268F46146C}" type="slidenum">
              <a:rPr lang="en-US" altLang="en-US" smtClean="0"/>
              <a:pPr/>
              <a:t>‹#›</a:t>
            </a:fld>
            <a:endParaRPr lang="en-US" altLang="en-US"/>
          </a:p>
        </p:txBody>
      </p:sp>
    </p:spTree>
    <p:extLst>
      <p:ext uri="{BB962C8B-B14F-4D97-AF65-F5344CB8AC3E}">
        <p14:creationId xmlns:p14="http://schemas.microsoft.com/office/powerpoint/2010/main" val="917667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4E8475B-0071-46A7-97E4-CD759998BD19}" type="slidenum">
              <a:rPr lang="en-US" altLang="en-US" smtClean="0"/>
              <a:pPr/>
              <a:t>‹#›</a:t>
            </a:fld>
            <a:endParaRPr lang="en-US" altLang="en-US"/>
          </a:p>
        </p:txBody>
      </p:sp>
    </p:spTree>
    <p:extLst>
      <p:ext uri="{BB962C8B-B14F-4D97-AF65-F5344CB8AC3E}">
        <p14:creationId xmlns:p14="http://schemas.microsoft.com/office/powerpoint/2010/main" val="304225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DC6F7A-2717-4ED5-B6CF-49CD4BB1C48F}" type="slidenum">
              <a:rPr lang="en-US" altLang="en-US" smtClean="0"/>
              <a:pPr/>
              <a:t>‹#›</a:t>
            </a:fld>
            <a:endParaRPr lang="en-US" altLang="en-US"/>
          </a:p>
        </p:txBody>
      </p:sp>
    </p:spTree>
    <p:extLst>
      <p:ext uri="{BB962C8B-B14F-4D97-AF65-F5344CB8AC3E}">
        <p14:creationId xmlns:p14="http://schemas.microsoft.com/office/powerpoint/2010/main" val="3178196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C631C7-5066-49F6-83C7-06E90C691844}" type="slidenum">
              <a:rPr lang="en-US" altLang="en-US" smtClean="0"/>
              <a:pPr/>
              <a:t>‹#›</a:t>
            </a:fld>
            <a:endParaRPr lang="en-US" altLang="en-US"/>
          </a:p>
        </p:txBody>
      </p:sp>
    </p:spTree>
    <p:extLst>
      <p:ext uri="{BB962C8B-B14F-4D97-AF65-F5344CB8AC3E}">
        <p14:creationId xmlns:p14="http://schemas.microsoft.com/office/powerpoint/2010/main" val="2085243607"/>
      </p:ext>
    </p:extLst>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ai-newjersey.org/"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4000"/>
            <a:ext cx="7886700" cy="4652963"/>
          </a:xfrm>
        </p:spPr>
        <p:txBody>
          <a:bodyPr>
            <a:normAutofit lnSpcReduction="10000"/>
          </a:bodyPr>
          <a:lstStyle/>
          <a:p>
            <a:pPr marL="0" indent="0" algn="ctr">
              <a:buNone/>
            </a:pPr>
            <a:r>
              <a:rPr lang="en-US" sz="2400" b="1" i="1" dirty="0"/>
              <a:t>The Metro New Jersey Chapter of the Appraisal Institute </a:t>
            </a:r>
          </a:p>
          <a:p>
            <a:pPr marL="0" indent="0" algn="ctr">
              <a:buNone/>
            </a:pPr>
            <a:r>
              <a:rPr lang="en-US" dirty="0">
                <a:hlinkClick r:id="rId2"/>
              </a:rPr>
              <a:t>www.ai-newjersey.org</a:t>
            </a:r>
            <a:r>
              <a:rPr lang="en-US" dirty="0"/>
              <a:t>  </a:t>
            </a:r>
          </a:p>
          <a:p>
            <a:pPr marL="0" indent="0" algn="ctr">
              <a:lnSpc>
                <a:spcPct val="100000"/>
              </a:lnSpc>
              <a:buNone/>
            </a:pPr>
            <a:r>
              <a:rPr lang="en-US" dirty="0"/>
              <a:t>81</a:t>
            </a:r>
            <a:r>
              <a:rPr lang="en-US" baseline="30000" dirty="0"/>
              <a:t>st</a:t>
            </a:r>
            <a:r>
              <a:rPr lang="en-US" dirty="0"/>
              <a:t>  Annual Princeton Conference </a:t>
            </a:r>
          </a:p>
          <a:p>
            <a:pPr marL="0" indent="0" algn="ctr">
              <a:lnSpc>
                <a:spcPct val="100000"/>
              </a:lnSpc>
              <a:buNone/>
            </a:pPr>
            <a:r>
              <a:rPr lang="en-US" dirty="0"/>
              <a:t>April 28, 2017</a:t>
            </a:r>
          </a:p>
          <a:p>
            <a:pPr marL="0" indent="0" algn="ctr">
              <a:buNone/>
            </a:pPr>
            <a:endParaRPr lang="en-US" dirty="0"/>
          </a:p>
          <a:p>
            <a:pPr marL="0" indent="0" algn="ctr">
              <a:buNone/>
            </a:pPr>
            <a:r>
              <a:rPr lang="en-US" b="1" u="sng" dirty="0"/>
              <a:t>New Jersey’s Beach Replenishment Program</a:t>
            </a:r>
          </a:p>
          <a:p>
            <a:pPr marL="0" indent="0" algn="ctr">
              <a:lnSpc>
                <a:spcPct val="100000"/>
              </a:lnSpc>
              <a:buNone/>
            </a:pPr>
            <a:endParaRPr lang="en-US" sz="1600" dirty="0"/>
          </a:p>
          <a:p>
            <a:pPr marL="0" indent="0" algn="ctr">
              <a:lnSpc>
                <a:spcPct val="100000"/>
              </a:lnSpc>
              <a:buNone/>
            </a:pPr>
            <a:r>
              <a:rPr lang="en-US" sz="1800" dirty="0"/>
              <a:t>Peter S. Reinhart, Esq., Moderator</a:t>
            </a:r>
          </a:p>
          <a:p>
            <a:pPr marL="0" indent="0" algn="ctr">
              <a:lnSpc>
                <a:spcPct val="100000"/>
              </a:lnSpc>
              <a:buNone/>
            </a:pPr>
            <a:r>
              <a:rPr lang="en-US" sz="1800" dirty="0"/>
              <a:t>Director, Monmouth University, </a:t>
            </a:r>
            <a:r>
              <a:rPr lang="en-US" sz="1800" dirty="0" err="1"/>
              <a:t>Kislak</a:t>
            </a:r>
            <a:r>
              <a:rPr lang="en-US" sz="1800" dirty="0"/>
              <a:t> Real Estate Institute</a:t>
            </a:r>
          </a:p>
          <a:p>
            <a:pPr marL="0" indent="0" algn="ctr">
              <a:lnSpc>
                <a:spcPct val="100000"/>
              </a:lnSpc>
              <a:buNone/>
            </a:pPr>
            <a:endParaRPr lang="en-US" sz="1600" dirty="0"/>
          </a:p>
          <a:p>
            <a:pPr marL="0" indent="0" algn="ctr">
              <a:lnSpc>
                <a:spcPct val="100000"/>
              </a:lnSpc>
              <a:buNone/>
            </a:pPr>
            <a:r>
              <a:rPr lang="en-US" sz="1800" dirty="0"/>
              <a:t>David </a:t>
            </a:r>
            <a:r>
              <a:rPr lang="en-US" sz="1800" dirty="0" err="1"/>
              <a:t>Apy</a:t>
            </a:r>
            <a:r>
              <a:rPr lang="en-US" sz="1800" dirty="0"/>
              <a:t>, Assistant Attorney General, State of New Jersey</a:t>
            </a:r>
          </a:p>
          <a:p>
            <a:pPr marL="0" indent="0" algn="ctr">
              <a:lnSpc>
                <a:spcPct val="100000"/>
              </a:lnSpc>
              <a:buNone/>
            </a:pPr>
            <a:r>
              <a:rPr lang="en-US" sz="1800" dirty="0"/>
              <a:t>Anthony F. DellaPelle, Esq., CRE</a:t>
            </a:r>
          </a:p>
          <a:p>
            <a:pPr marL="0" indent="0" algn="ctr">
              <a:lnSpc>
                <a:spcPct val="100000"/>
              </a:lnSpc>
              <a:buNone/>
            </a:pPr>
            <a:r>
              <a:rPr lang="en-US" sz="1800" dirty="0"/>
              <a:t>Donald M. </a:t>
            </a:r>
            <a:r>
              <a:rPr lang="en-US" sz="1800" dirty="0" err="1"/>
              <a:t>Moliver</a:t>
            </a:r>
            <a:r>
              <a:rPr lang="en-US" sz="1800" dirty="0"/>
              <a:t>, Ph.D., MAI, CRE, CTA</a:t>
            </a:r>
          </a:p>
          <a:p>
            <a:pPr marL="0" indent="0" algn="ctr">
              <a:buNone/>
            </a:pPr>
            <a:endParaRPr lang="en-US" dirty="0"/>
          </a:p>
          <a:p>
            <a:pPr marL="0" indent="0" algn="ctr">
              <a:buNone/>
            </a:pPr>
            <a:endParaRPr lang="en-US" dirty="0"/>
          </a:p>
        </p:txBody>
      </p:sp>
      <p:sp>
        <p:nvSpPr>
          <p:cNvPr id="4" name="Slide Number Placeholder 3"/>
          <p:cNvSpPr>
            <a:spLocks noGrp="1"/>
          </p:cNvSpPr>
          <p:nvPr>
            <p:ph type="sldNum" sz="quarter" idx="12"/>
          </p:nvPr>
        </p:nvSpPr>
        <p:spPr/>
        <p:txBody>
          <a:bodyPr/>
          <a:lstStyle/>
          <a:p>
            <a:fld id="{2532F593-0C5B-420A-ADAA-DB0789BD1A21}" type="slidenum">
              <a:rPr lang="en-US" altLang="en-US" smtClean="0"/>
              <a:pPr/>
              <a:t>1</a:t>
            </a:fld>
            <a:endParaRPr lang="en-US" alt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81000"/>
            <a:ext cx="2476500" cy="952500"/>
          </a:xfrm>
          <a:prstGeom prst="rect">
            <a:avLst/>
          </a:prstGeom>
        </p:spPr>
      </p:pic>
    </p:spTree>
    <p:extLst>
      <p:ext uri="{BB962C8B-B14F-4D97-AF65-F5344CB8AC3E}">
        <p14:creationId xmlns:p14="http://schemas.microsoft.com/office/powerpoint/2010/main" val="2671010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04800" y="228600"/>
            <a:ext cx="8534400" cy="758825"/>
          </a:xfrm>
        </p:spPr>
        <p:txBody>
          <a:bodyPr/>
          <a:lstStyle/>
          <a:p>
            <a:pPr eaLnBrk="1" fontAlgn="auto" hangingPunct="1">
              <a:spcAft>
                <a:spcPts val="0"/>
              </a:spcAft>
              <a:defRPr/>
            </a:pPr>
            <a:r>
              <a:rPr lang="en-US" sz="3200" i="1" dirty="0">
                <a:solidFill>
                  <a:schemeClr val="accent1"/>
                </a:solidFill>
              </a:rPr>
              <a:t>Harvey Cedars v. Karan</a:t>
            </a:r>
            <a:r>
              <a:rPr lang="en-US" sz="3200" dirty="0">
                <a:solidFill>
                  <a:schemeClr val="accent1"/>
                </a:solidFill>
              </a:rPr>
              <a:t>:  Before </a:t>
            </a:r>
            <a:r>
              <a:rPr lang="en-US" sz="3200" i="1" dirty="0">
                <a:solidFill>
                  <a:schemeClr val="accent1"/>
                </a:solidFill>
              </a:rPr>
              <a:t>and</a:t>
            </a:r>
            <a:r>
              <a:rPr lang="en-US" sz="3200" dirty="0">
                <a:solidFill>
                  <a:schemeClr val="accent1"/>
                </a:solidFill>
              </a:rPr>
              <a:t> After</a:t>
            </a:r>
          </a:p>
        </p:txBody>
      </p:sp>
      <p:pic>
        <p:nvPicPr>
          <p:cNvPr id="36868" name="Picture 7" descr="Karan befor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676400"/>
            <a:ext cx="6553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228600" y="533400"/>
            <a:ext cx="8534400" cy="758825"/>
          </a:xfrm>
        </p:spPr>
        <p:txBody>
          <a:bodyPr>
            <a:normAutofit fontScale="90000"/>
          </a:bodyPr>
          <a:lstStyle/>
          <a:p>
            <a:pPr eaLnBrk="1" fontAlgn="auto" hangingPunct="1">
              <a:spcAft>
                <a:spcPts val="0"/>
              </a:spcAft>
              <a:defRPr/>
            </a:pPr>
            <a:r>
              <a:rPr lang="en-US" sz="3200" dirty="0">
                <a:solidFill>
                  <a:schemeClr val="accent1"/>
                </a:solidFill>
              </a:rPr>
              <a:t>Dune Replenishment and </a:t>
            </a:r>
            <a:br>
              <a:rPr lang="en-US" sz="3200" dirty="0">
                <a:solidFill>
                  <a:schemeClr val="accent1"/>
                </a:solidFill>
              </a:rPr>
            </a:br>
            <a:r>
              <a:rPr lang="en-US" sz="3200" dirty="0">
                <a:solidFill>
                  <a:schemeClr val="accent1"/>
                </a:solidFill>
              </a:rPr>
              <a:t>Partial Takings</a:t>
            </a:r>
          </a:p>
        </p:txBody>
      </p:sp>
      <p:sp>
        <p:nvSpPr>
          <p:cNvPr id="111620" name="Content Placeholder 5"/>
          <p:cNvSpPr>
            <a:spLocks noGrp="1"/>
          </p:cNvSpPr>
          <p:nvPr>
            <p:ph idx="1"/>
          </p:nvPr>
        </p:nvSpPr>
        <p:spPr>
          <a:xfrm>
            <a:off x="301625" y="1527175"/>
            <a:ext cx="8504238" cy="4572000"/>
          </a:xfrm>
        </p:spPr>
        <p:txBody>
          <a:bodyPr>
            <a:normAutofit/>
          </a:bodyPr>
          <a:lstStyle/>
          <a:p>
            <a:pPr marL="365760" indent="-256032" eaLnBrk="1" fontAlgn="auto" hangingPunct="1">
              <a:spcAft>
                <a:spcPts val="0"/>
              </a:spcAft>
              <a:buFont typeface="Wingdings 2" pitchFamily="18" charset="2"/>
              <a:buNone/>
              <a:defRPr/>
            </a:pPr>
            <a:r>
              <a:rPr lang="en-US" sz="2400" i="1" u="sng" dirty="0"/>
              <a:t>Harvey Cedars v. Karan </a:t>
            </a:r>
            <a:r>
              <a:rPr lang="en-US" sz="2400" u="sng" dirty="0"/>
              <a:t>– the setting</a:t>
            </a:r>
            <a:r>
              <a:rPr lang="en-US" sz="2400" dirty="0"/>
              <a:t>:</a:t>
            </a:r>
          </a:p>
          <a:p>
            <a:pPr marL="365760" indent="-256032" eaLnBrk="1" fontAlgn="auto" hangingPunct="1">
              <a:spcAft>
                <a:spcPts val="0"/>
              </a:spcAft>
              <a:buFont typeface="Wingdings 3"/>
              <a:buChar char=""/>
              <a:defRPr/>
            </a:pPr>
            <a:r>
              <a:rPr lang="en-US" sz="2000" dirty="0"/>
              <a:t>Supreme Court grants certification before </a:t>
            </a:r>
            <a:r>
              <a:rPr lang="en-US" sz="2000" dirty="0" err="1"/>
              <a:t>Superstorm</a:t>
            </a:r>
            <a:r>
              <a:rPr lang="en-US" sz="2000" dirty="0"/>
              <a:t> Sandy</a:t>
            </a:r>
          </a:p>
          <a:p>
            <a:pPr marL="365760" indent="-256032" eaLnBrk="1" fontAlgn="auto" hangingPunct="1">
              <a:spcAft>
                <a:spcPts val="0"/>
              </a:spcAft>
              <a:buFont typeface="Wingdings 3"/>
              <a:buChar char=""/>
              <a:defRPr/>
            </a:pPr>
            <a:r>
              <a:rPr lang="en-US" sz="2000" dirty="0" err="1"/>
              <a:t>Superstorm</a:t>
            </a:r>
            <a:r>
              <a:rPr lang="en-US" sz="2000" dirty="0"/>
              <a:t> Sandy causes catastrophic property losses</a:t>
            </a:r>
          </a:p>
          <a:p>
            <a:pPr marL="365760" indent="-256032" eaLnBrk="1" fontAlgn="auto" hangingPunct="1">
              <a:spcAft>
                <a:spcPts val="0"/>
              </a:spcAft>
              <a:buFont typeface="Wingdings 3"/>
              <a:buChar char=""/>
              <a:defRPr/>
            </a:pPr>
            <a:r>
              <a:rPr lang="en-US" sz="2000" dirty="0"/>
              <a:t>Areas with engineered dunes “fare much better” than those without</a:t>
            </a:r>
          </a:p>
          <a:p>
            <a:pPr marL="365760" indent="-256032" eaLnBrk="1" fontAlgn="auto" hangingPunct="1">
              <a:spcAft>
                <a:spcPts val="0"/>
              </a:spcAft>
              <a:buFont typeface="Wingdings 3"/>
              <a:buChar char=""/>
              <a:defRPr/>
            </a:pPr>
            <a:r>
              <a:rPr lang="en-US" sz="2000" dirty="0"/>
              <a:t>Dune/storm replenishment efforts are renewed in earnest along the Shore</a:t>
            </a:r>
          </a:p>
          <a:p>
            <a:pPr marL="365760" indent="-256032" eaLnBrk="1" fontAlgn="auto" hangingPunct="1">
              <a:spcAft>
                <a:spcPts val="0"/>
              </a:spcAft>
              <a:buFont typeface="Wingdings 3"/>
              <a:buChar char=""/>
              <a:defRPr/>
            </a:pPr>
            <a:r>
              <a:rPr lang="en-US" sz="2000" dirty="0"/>
              <a:t>Public perception and media portrayal paints “holdout” oceanfront property owners as greedy, selfish, obstructionists</a:t>
            </a:r>
          </a:p>
          <a:p>
            <a:pPr marL="365760" indent="-256032" eaLnBrk="1" fontAlgn="auto" hangingPunct="1">
              <a:spcAft>
                <a:spcPts val="0"/>
              </a:spcAft>
              <a:buFont typeface="Wingdings 3"/>
              <a:buChar char=""/>
              <a:defRPr/>
            </a:pPr>
            <a:r>
              <a:rPr lang="en-US" sz="2000" i="1" dirty="0"/>
              <a:t>Amicus curiae </a:t>
            </a:r>
            <a:r>
              <a:rPr lang="en-US" sz="2000" dirty="0"/>
              <a:t>status granted to State of New Jersey and other interest groups</a:t>
            </a:r>
          </a:p>
          <a:p>
            <a:pPr marL="365760" indent="-256032" eaLnBrk="1" fontAlgn="auto" hangingPunct="1">
              <a:spcAft>
                <a:spcPts val="0"/>
              </a:spcAft>
              <a:buFont typeface="Wingdings 3"/>
              <a:buChar char=""/>
              <a:defRPr/>
            </a:pPr>
            <a:r>
              <a:rPr lang="en-US" sz="2000" dirty="0"/>
              <a:t>Arguments held May, 2013</a:t>
            </a:r>
          </a:p>
        </p:txBody>
      </p:sp>
      <p:sp>
        <p:nvSpPr>
          <p:cNvPr id="3789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9D445481-7BBE-414C-A156-04A3E38B94D0}" type="slidenum">
              <a:rPr kumimoji="0" lang="en-US" altLang="en-US" sz="1000">
                <a:solidFill>
                  <a:schemeClr val="tx1"/>
                </a:solidFill>
              </a:rPr>
              <a:pPr/>
              <a:t>11</a:t>
            </a:fld>
            <a:endParaRPr kumimoji="0" lang="en-US" altLang="en-US" sz="100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28600" y="533400"/>
            <a:ext cx="8534400" cy="758825"/>
          </a:xfrm>
        </p:spPr>
        <p:txBody>
          <a:bodyPr>
            <a:normAutofit fontScale="90000"/>
          </a:bodyPr>
          <a:lstStyle/>
          <a:p>
            <a:pPr eaLnBrk="1" fontAlgn="auto" hangingPunct="1">
              <a:spcAft>
                <a:spcPts val="0"/>
              </a:spcAft>
              <a:defRPr/>
            </a:pPr>
            <a:r>
              <a:rPr lang="en-US" sz="3200" dirty="0">
                <a:solidFill>
                  <a:schemeClr val="accent1"/>
                </a:solidFill>
              </a:rPr>
              <a:t>Dune Replenishment and </a:t>
            </a:r>
            <a:br>
              <a:rPr lang="en-US" sz="3200" dirty="0">
                <a:solidFill>
                  <a:schemeClr val="accent1"/>
                </a:solidFill>
              </a:rPr>
            </a:br>
            <a:r>
              <a:rPr lang="en-US" sz="3200" dirty="0">
                <a:solidFill>
                  <a:schemeClr val="accent1"/>
                </a:solidFill>
              </a:rPr>
              <a:t>Partial Takings</a:t>
            </a:r>
          </a:p>
        </p:txBody>
      </p:sp>
      <p:sp>
        <p:nvSpPr>
          <p:cNvPr id="112644" name="Content Placeholder 5"/>
          <p:cNvSpPr>
            <a:spLocks noGrp="1"/>
          </p:cNvSpPr>
          <p:nvPr>
            <p:ph idx="1"/>
          </p:nvPr>
        </p:nvSpPr>
        <p:spPr>
          <a:xfrm>
            <a:off x="301625" y="1527175"/>
            <a:ext cx="8504238" cy="4572000"/>
          </a:xfrm>
        </p:spPr>
        <p:txBody>
          <a:bodyPr>
            <a:normAutofit/>
          </a:bodyPr>
          <a:lstStyle/>
          <a:p>
            <a:pPr marL="365760" indent="-256032" eaLnBrk="1" fontAlgn="auto" hangingPunct="1">
              <a:spcAft>
                <a:spcPts val="0"/>
              </a:spcAft>
              <a:buFont typeface="Wingdings 2" pitchFamily="18" charset="2"/>
              <a:buNone/>
              <a:defRPr/>
            </a:pPr>
            <a:r>
              <a:rPr lang="en-US" sz="2400" i="1" u="sng" dirty="0"/>
              <a:t>Harvey Cedars v. Karan </a:t>
            </a:r>
            <a:r>
              <a:rPr lang="en-US" sz="2400" u="sng" dirty="0"/>
              <a:t>– the decision (July, 2013)</a:t>
            </a:r>
            <a:r>
              <a:rPr lang="en-US" sz="2400" dirty="0"/>
              <a:t>:</a:t>
            </a:r>
          </a:p>
          <a:p>
            <a:pPr marL="365760" indent="-256032" eaLnBrk="1" fontAlgn="auto" hangingPunct="1">
              <a:spcAft>
                <a:spcPts val="0"/>
              </a:spcAft>
              <a:buFont typeface="Wingdings 3"/>
              <a:buChar char=""/>
              <a:defRPr/>
            </a:pPr>
            <a:r>
              <a:rPr lang="en-US" sz="2000" dirty="0"/>
              <a:t>general-benefits doctrine is “at odds with contemporary principles of just-compensation jurisprudence”</a:t>
            </a:r>
          </a:p>
          <a:p>
            <a:pPr marL="365760" indent="-256032" eaLnBrk="1" fontAlgn="auto" hangingPunct="1">
              <a:spcAft>
                <a:spcPts val="0"/>
              </a:spcAft>
              <a:buFont typeface="Wingdings 3"/>
              <a:buChar char=""/>
              <a:defRPr/>
            </a:pPr>
            <a:r>
              <a:rPr lang="en-US" sz="2000" dirty="0"/>
              <a:t>Jury only permitted to hear “one side” of the story</a:t>
            </a:r>
          </a:p>
          <a:p>
            <a:pPr marL="365760" indent="-256032" eaLnBrk="1" fontAlgn="auto" hangingPunct="1">
              <a:spcAft>
                <a:spcPts val="0"/>
              </a:spcAft>
              <a:buFont typeface="Wingdings 3"/>
              <a:buChar char=""/>
              <a:defRPr/>
            </a:pPr>
            <a:r>
              <a:rPr lang="en-US" sz="2000" dirty="0"/>
              <a:t>Could result in a “windfall” to the property owners at public expense</a:t>
            </a:r>
          </a:p>
          <a:p>
            <a:pPr marL="365760" indent="-256032" eaLnBrk="1" fontAlgn="auto" hangingPunct="1">
              <a:spcAft>
                <a:spcPts val="0"/>
              </a:spcAft>
              <a:buFont typeface="Wingdings 3"/>
              <a:buChar char=""/>
              <a:defRPr/>
            </a:pPr>
            <a:r>
              <a:rPr lang="en-US" sz="2000" dirty="0"/>
              <a:t>Just compensation in partial taking must be based upon a consideration of “</a:t>
            </a:r>
            <a:r>
              <a:rPr lang="en-US" sz="2000" b="1" dirty="0"/>
              <a:t>all relevant, reasonably calculable, and non-conjectural factors</a:t>
            </a:r>
            <a:r>
              <a:rPr lang="en-US" sz="2000" dirty="0"/>
              <a:t> that either decrease or increase the value of the remaining property”</a:t>
            </a:r>
          </a:p>
          <a:p>
            <a:pPr marL="365760" indent="-256032" eaLnBrk="1" fontAlgn="auto" hangingPunct="1">
              <a:spcAft>
                <a:spcPts val="0"/>
              </a:spcAft>
              <a:buFont typeface="Wingdings 3"/>
              <a:buChar char=""/>
              <a:defRPr/>
            </a:pPr>
            <a:r>
              <a:rPr lang="en-US" sz="2000" dirty="0"/>
              <a:t>Court recognizes that the loss of view is compensable, but requires rehearing permitting evidence regarding the impact of the storm protection benefits upon the value of the property as an offset to damages</a:t>
            </a:r>
            <a:endParaRPr lang="en-US" sz="2400" dirty="0"/>
          </a:p>
          <a:p>
            <a:pPr marL="365760" indent="-256032" eaLnBrk="1" fontAlgn="auto" hangingPunct="1">
              <a:spcAft>
                <a:spcPts val="0"/>
              </a:spcAft>
              <a:buFont typeface="Wingdings 3"/>
              <a:buChar char=""/>
              <a:defRPr/>
            </a:pPr>
            <a:endParaRPr lang="en-US" sz="2400" dirty="0"/>
          </a:p>
          <a:p>
            <a:pPr marL="365760" indent="-256032" eaLnBrk="1" fontAlgn="auto" hangingPunct="1">
              <a:spcAft>
                <a:spcPts val="0"/>
              </a:spcAft>
              <a:buFont typeface="Wingdings 3"/>
              <a:buChar char=""/>
              <a:defRPr/>
            </a:pPr>
            <a:endParaRPr lang="en-US" dirty="0"/>
          </a:p>
        </p:txBody>
      </p:sp>
      <p:sp>
        <p:nvSpPr>
          <p:cNvPr id="3891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8FAB66DD-C197-4DBE-8833-55133A0769EC}" type="slidenum">
              <a:rPr kumimoji="0" lang="en-US" altLang="en-US" sz="1000">
                <a:solidFill>
                  <a:schemeClr val="tx1"/>
                </a:solidFill>
              </a:rPr>
              <a:pPr/>
              <a:t>12</a:t>
            </a:fld>
            <a:endParaRPr kumimoji="0" lang="en-US" altLang="en-US" sz="1000">
              <a:solidFill>
                <a:schemeClr val="tx1"/>
              </a:solidFill>
            </a:endParaRPr>
          </a:p>
        </p:txBody>
      </p:sp>
    </p:spTree>
    <p:extLst>
      <p:ext uri="{BB962C8B-B14F-4D97-AF65-F5344CB8AC3E}">
        <p14:creationId xmlns:p14="http://schemas.microsoft.com/office/powerpoint/2010/main" val="3410823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28600" y="533400"/>
            <a:ext cx="8534400" cy="758825"/>
          </a:xfrm>
        </p:spPr>
        <p:txBody>
          <a:bodyPr>
            <a:normAutofit fontScale="90000"/>
          </a:bodyPr>
          <a:lstStyle/>
          <a:p>
            <a:pPr eaLnBrk="1" fontAlgn="auto" hangingPunct="1">
              <a:spcAft>
                <a:spcPts val="0"/>
              </a:spcAft>
              <a:defRPr/>
            </a:pPr>
            <a:r>
              <a:rPr lang="en-US" sz="3200" dirty="0">
                <a:solidFill>
                  <a:schemeClr val="accent1"/>
                </a:solidFill>
              </a:rPr>
              <a:t>Dune Replenishment and </a:t>
            </a:r>
            <a:br>
              <a:rPr lang="en-US" sz="3200" dirty="0">
                <a:solidFill>
                  <a:schemeClr val="accent1"/>
                </a:solidFill>
              </a:rPr>
            </a:br>
            <a:r>
              <a:rPr lang="en-US" sz="3200" dirty="0">
                <a:solidFill>
                  <a:schemeClr val="accent1"/>
                </a:solidFill>
              </a:rPr>
              <a:t>Partial Takings – Before and After the Storm</a:t>
            </a:r>
          </a:p>
        </p:txBody>
      </p:sp>
      <p:sp>
        <p:nvSpPr>
          <p:cNvPr id="3891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8FAB66DD-C197-4DBE-8833-55133A0769EC}" type="slidenum">
              <a:rPr kumimoji="0" lang="en-US" altLang="en-US" sz="1000">
                <a:solidFill>
                  <a:schemeClr val="tx1"/>
                </a:solidFill>
              </a:rPr>
              <a:pPr/>
              <a:t>13</a:t>
            </a:fld>
            <a:endParaRPr kumimoji="0" lang="en-US" altLang="en-US" sz="1000">
              <a:solidFill>
                <a:schemeClr val="tx1"/>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2189" y="1623219"/>
            <a:ext cx="3376741" cy="480060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659" y="1623219"/>
            <a:ext cx="3552581" cy="4800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28600" y="533400"/>
            <a:ext cx="8534400" cy="758825"/>
          </a:xfrm>
        </p:spPr>
        <p:txBody>
          <a:bodyPr>
            <a:normAutofit fontScale="90000"/>
          </a:bodyPr>
          <a:lstStyle/>
          <a:p>
            <a:pPr eaLnBrk="1" fontAlgn="auto" hangingPunct="1">
              <a:spcAft>
                <a:spcPts val="0"/>
              </a:spcAft>
              <a:defRPr/>
            </a:pPr>
            <a:r>
              <a:rPr lang="en-US" sz="3200" dirty="0">
                <a:solidFill>
                  <a:schemeClr val="accent1"/>
                </a:solidFill>
              </a:rPr>
              <a:t>Dune Replenishment and </a:t>
            </a:r>
            <a:br>
              <a:rPr lang="en-US" sz="3200" dirty="0">
                <a:solidFill>
                  <a:schemeClr val="accent1"/>
                </a:solidFill>
              </a:rPr>
            </a:br>
            <a:r>
              <a:rPr lang="en-US" sz="3200" dirty="0">
                <a:solidFill>
                  <a:schemeClr val="accent1"/>
                </a:solidFill>
              </a:rPr>
              <a:t>Partial Takings – Before and After the Storm</a:t>
            </a:r>
          </a:p>
        </p:txBody>
      </p:sp>
      <p:sp>
        <p:nvSpPr>
          <p:cNvPr id="3891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8FAB66DD-C197-4DBE-8833-55133A0769EC}" type="slidenum">
              <a:rPr kumimoji="0" lang="en-US" altLang="en-US" sz="1000">
                <a:solidFill>
                  <a:schemeClr val="tx1"/>
                </a:solidFill>
              </a:rPr>
              <a:pPr/>
              <a:t>14</a:t>
            </a:fld>
            <a:endParaRPr kumimoji="0" lang="en-US" altLang="en-US" sz="100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00200"/>
            <a:ext cx="3276600" cy="4876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600200"/>
            <a:ext cx="3124200" cy="4876800"/>
          </a:xfrm>
          <a:prstGeom prst="rect">
            <a:avLst/>
          </a:prstGeom>
        </p:spPr>
      </p:pic>
    </p:spTree>
    <p:extLst>
      <p:ext uri="{BB962C8B-B14F-4D97-AF65-F5344CB8AC3E}">
        <p14:creationId xmlns:p14="http://schemas.microsoft.com/office/powerpoint/2010/main" val="2569034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70C0"/>
                </a:solidFill>
              </a:rPr>
              <a:t>Manasquan Inlet to Barnegat Inlet </a:t>
            </a:r>
            <a:r>
              <a:rPr lang="en-US" sz="2800" b="1" dirty="0" err="1">
                <a:solidFill>
                  <a:srgbClr val="0070C0"/>
                </a:solidFill>
              </a:rPr>
              <a:t>Beachfill</a:t>
            </a:r>
            <a:r>
              <a:rPr lang="en-US" sz="2800" b="1" dirty="0">
                <a:solidFill>
                  <a:srgbClr val="0070C0"/>
                </a:solidFill>
              </a:rPr>
              <a:t> Project Casino Pier, Seaside Heights </a:t>
            </a:r>
            <a:endParaRPr lang="en-US" sz="2800" dirty="0">
              <a:solidFill>
                <a:srgbClr val="0070C0"/>
              </a:solidFill>
            </a:endParaRPr>
          </a:p>
        </p:txBody>
      </p:sp>
      <p:pic>
        <p:nvPicPr>
          <p:cNvPr id="5" name="Content Placeholder 4"/>
          <p:cNvPicPr>
            <a:picLocks noGrp="1" noChangeAspect="1"/>
          </p:cNvPicPr>
          <p:nvPr>
            <p:ph idx="1"/>
          </p:nvPr>
        </p:nvPicPr>
        <p:blipFill>
          <a:blip r:embed="rId2"/>
          <a:stretch>
            <a:fillRect/>
          </a:stretch>
        </p:blipFill>
        <p:spPr>
          <a:xfrm>
            <a:off x="1066800" y="1825625"/>
            <a:ext cx="7010400" cy="4707028"/>
          </a:xfrm>
          <a:prstGeom prst="rect">
            <a:avLst/>
          </a:prstGeom>
        </p:spPr>
      </p:pic>
      <p:sp>
        <p:nvSpPr>
          <p:cNvPr id="4" name="Slide Number Placeholder 3"/>
          <p:cNvSpPr>
            <a:spLocks noGrp="1"/>
          </p:cNvSpPr>
          <p:nvPr>
            <p:ph type="sldNum" sz="quarter" idx="12"/>
          </p:nvPr>
        </p:nvSpPr>
        <p:spPr/>
        <p:txBody>
          <a:bodyPr/>
          <a:lstStyle/>
          <a:p>
            <a:fld id="{2532F593-0C5B-420A-ADAA-DB0789BD1A21}" type="slidenum">
              <a:rPr lang="en-US" altLang="en-US" smtClean="0"/>
              <a:pPr/>
              <a:t>15</a:t>
            </a:fld>
            <a:endParaRPr lang="en-US" altLang="en-US"/>
          </a:p>
        </p:txBody>
      </p:sp>
      <p:sp>
        <p:nvSpPr>
          <p:cNvPr id="6" name="TextBox 5"/>
          <p:cNvSpPr txBox="1"/>
          <p:nvPr/>
        </p:nvSpPr>
        <p:spPr>
          <a:xfrm>
            <a:off x="3581400" y="5791200"/>
            <a:ext cx="4190999" cy="584775"/>
          </a:xfrm>
          <a:prstGeom prst="rect">
            <a:avLst/>
          </a:prstGeom>
          <a:noFill/>
        </p:spPr>
        <p:txBody>
          <a:bodyPr wrap="square" rtlCol="0">
            <a:spAutoFit/>
          </a:bodyPr>
          <a:lstStyle/>
          <a:p>
            <a:r>
              <a:rPr lang="en-US" sz="1600" b="1" i="0" dirty="0">
                <a:solidFill>
                  <a:schemeClr val="tx1"/>
                </a:solidFill>
              </a:rPr>
              <a:t>Aerial Imagery April 2016 with Digital Overlay of Proposed Project Lines</a:t>
            </a:r>
            <a:endParaRPr lang="en-US" sz="1600" dirty="0">
              <a:solidFill>
                <a:schemeClr val="tx1"/>
              </a:solidFill>
            </a:endParaRPr>
          </a:p>
        </p:txBody>
      </p:sp>
    </p:spTree>
    <p:extLst>
      <p:ext uri="{BB962C8B-B14F-4D97-AF65-F5344CB8AC3E}">
        <p14:creationId xmlns:p14="http://schemas.microsoft.com/office/powerpoint/2010/main" val="2428383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70C0"/>
                </a:solidFill>
              </a:rPr>
              <a:t>Ocean Beach III Toms River (North Section) </a:t>
            </a:r>
            <a:endParaRPr lang="en-US" sz="2800" dirty="0">
              <a:solidFill>
                <a:srgbClr val="0070C0"/>
              </a:solidFill>
            </a:endParaRPr>
          </a:p>
        </p:txBody>
      </p:sp>
      <p:pic>
        <p:nvPicPr>
          <p:cNvPr id="5" name="Content Placeholder 4"/>
          <p:cNvPicPr>
            <a:picLocks noGrp="1" noChangeAspect="1"/>
          </p:cNvPicPr>
          <p:nvPr>
            <p:ph idx="1"/>
          </p:nvPr>
        </p:nvPicPr>
        <p:blipFill>
          <a:blip r:embed="rId2"/>
          <a:stretch>
            <a:fillRect/>
          </a:stretch>
        </p:blipFill>
        <p:spPr>
          <a:xfrm>
            <a:off x="1143000" y="1371600"/>
            <a:ext cx="7010399" cy="4984751"/>
          </a:xfrm>
          <a:prstGeom prst="rect">
            <a:avLst/>
          </a:prstGeom>
        </p:spPr>
      </p:pic>
      <p:sp>
        <p:nvSpPr>
          <p:cNvPr id="4" name="Slide Number Placeholder 3"/>
          <p:cNvSpPr>
            <a:spLocks noGrp="1"/>
          </p:cNvSpPr>
          <p:nvPr>
            <p:ph type="sldNum" sz="quarter" idx="12"/>
          </p:nvPr>
        </p:nvSpPr>
        <p:spPr/>
        <p:txBody>
          <a:bodyPr/>
          <a:lstStyle/>
          <a:p>
            <a:fld id="{2532F593-0C5B-420A-ADAA-DB0789BD1A21}" type="slidenum">
              <a:rPr lang="en-US" altLang="en-US" smtClean="0"/>
              <a:pPr/>
              <a:t>16</a:t>
            </a:fld>
            <a:endParaRPr lang="en-US" altLang="en-US"/>
          </a:p>
        </p:txBody>
      </p:sp>
      <p:sp>
        <p:nvSpPr>
          <p:cNvPr id="6" name="TextBox 5"/>
          <p:cNvSpPr txBox="1"/>
          <p:nvPr/>
        </p:nvSpPr>
        <p:spPr>
          <a:xfrm>
            <a:off x="1752600" y="5625062"/>
            <a:ext cx="4038599" cy="584775"/>
          </a:xfrm>
          <a:prstGeom prst="rect">
            <a:avLst/>
          </a:prstGeom>
          <a:noFill/>
        </p:spPr>
        <p:txBody>
          <a:bodyPr wrap="square" rtlCol="0">
            <a:spAutoFit/>
          </a:bodyPr>
          <a:lstStyle/>
          <a:p>
            <a:r>
              <a:rPr lang="en-US" sz="1600" b="1" i="0" dirty="0">
                <a:solidFill>
                  <a:schemeClr val="bg1"/>
                </a:solidFill>
              </a:rPr>
              <a:t>Aerial Imagery April 2015 with Digital Overlay of Proposed Project Lines</a:t>
            </a:r>
            <a:endParaRPr lang="en-US" sz="1600" dirty="0">
              <a:solidFill>
                <a:schemeClr val="bg1"/>
              </a:solidFill>
            </a:endParaRPr>
          </a:p>
        </p:txBody>
      </p:sp>
    </p:spTree>
    <p:extLst>
      <p:ext uri="{BB962C8B-B14F-4D97-AF65-F5344CB8AC3E}">
        <p14:creationId xmlns:p14="http://schemas.microsoft.com/office/powerpoint/2010/main" val="263878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70C0"/>
                </a:solidFill>
              </a:rPr>
              <a:t>Ocean Beach III Toms River (North Section) </a:t>
            </a:r>
            <a:endParaRPr lang="en-US" sz="2800" dirty="0">
              <a:solidFill>
                <a:srgbClr val="0070C0"/>
              </a:solidFill>
            </a:endParaRPr>
          </a:p>
        </p:txBody>
      </p:sp>
      <p:pic>
        <p:nvPicPr>
          <p:cNvPr id="5" name="Content Placeholder 4"/>
          <p:cNvPicPr>
            <a:picLocks noGrp="1" noChangeAspect="1"/>
          </p:cNvPicPr>
          <p:nvPr>
            <p:ph idx="1"/>
          </p:nvPr>
        </p:nvPicPr>
        <p:blipFill>
          <a:blip r:embed="rId2"/>
          <a:stretch>
            <a:fillRect/>
          </a:stretch>
        </p:blipFill>
        <p:spPr>
          <a:xfrm>
            <a:off x="914401" y="1371600"/>
            <a:ext cx="7315200" cy="4805363"/>
          </a:xfrm>
          <a:prstGeom prst="rect">
            <a:avLst/>
          </a:prstGeom>
        </p:spPr>
      </p:pic>
      <p:sp>
        <p:nvSpPr>
          <p:cNvPr id="4" name="Slide Number Placeholder 3"/>
          <p:cNvSpPr>
            <a:spLocks noGrp="1"/>
          </p:cNvSpPr>
          <p:nvPr>
            <p:ph type="sldNum" sz="quarter" idx="12"/>
          </p:nvPr>
        </p:nvSpPr>
        <p:spPr/>
        <p:txBody>
          <a:bodyPr/>
          <a:lstStyle/>
          <a:p>
            <a:fld id="{2532F593-0C5B-420A-ADAA-DB0789BD1A21}" type="slidenum">
              <a:rPr lang="en-US" altLang="en-US" smtClean="0"/>
              <a:pPr/>
              <a:t>17</a:t>
            </a:fld>
            <a:endParaRPr lang="en-US" altLang="en-US"/>
          </a:p>
        </p:txBody>
      </p:sp>
      <p:sp>
        <p:nvSpPr>
          <p:cNvPr id="6" name="TextBox 5"/>
          <p:cNvSpPr txBox="1"/>
          <p:nvPr/>
        </p:nvSpPr>
        <p:spPr>
          <a:xfrm>
            <a:off x="1295400" y="5562600"/>
            <a:ext cx="2895600" cy="338554"/>
          </a:xfrm>
          <a:prstGeom prst="rect">
            <a:avLst/>
          </a:prstGeom>
          <a:noFill/>
        </p:spPr>
        <p:txBody>
          <a:bodyPr wrap="square" rtlCol="0">
            <a:spAutoFit/>
          </a:bodyPr>
          <a:lstStyle/>
          <a:p>
            <a:r>
              <a:rPr lang="en-US" sz="1600" b="1" i="0" dirty="0">
                <a:solidFill>
                  <a:schemeClr val="bg1"/>
                </a:solidFill>
              </a:rPr>
              <a:t>Aerial Imagery April 2015 </a:t>
            </a:r>
            <a:endParaRPr lang="en-US" sz="1600" dirty="0">
              <a:solidFill>
                <a:schemeClr val="bg1"/>
              </a:solidFill>
            </a:endParaRPr>
          </a:p>
        </p:txBody>
      </p:sp>
    </p:spTree>
    <p:extLst>
      <p:ext uri="{BB962C8B-B14F-4D97-AF65-F5344CB8AC3E}">
        <p14:creationId xmlns:p14="http://schemas.microsoft.com/office/powerpoint/2010/main" val="91702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598486"/>
          </a:xfrm>
        </p:spPr>
        <p:txBody>
          <a:bodyPr>
            <a:normAutofit/>
          </a:bodyPr>
          <a:lstStyle/>
          <a:p>
            <a:r>
              <a:rPr lang="en-US" sz="2000" b="1" dirty="0">
                <a:solidFill>
                  <a:srgbClr val="0070C0"/>
                </a:solidFill>
              </a:rPr>
              <a:t>Army Corps Project Plan Cross Section, Toms River (North Section)</a:t>
            </a:r>
            <a:endParaRPr lang="en-US" sz="2000" dirty="0">
              <a:solidFill>
                <a:srgbClr val="0070C0"/>
              </a:solidFill>
            </a:endParaRPr>
          </a:p>
        </p:txBody>
      </p:sp>
      <p:pic>
        <p:nvPicPr>
          <p:cNvPr id="5" name="Content Placeholder 4"/>
          <p:cNvPicPr>
            <a:picLocks noGrp="1" noChangeAspect="1"/>
          </p:cNvPicPr>
          <p:nvPr>
            <p:ph idx="1"/>
          </p:nvPr>
        </p:nvPicPr>
        <p:blipFill>
          <a:blip r:embed="rId2"/>
          <a:stretch>
            <a:fillRect/>
          </a:stretch>
        </p:blipFill>
        <p:spPr>
          <a:xfrm>
            <a:off x="628650" y="1143000"/>
            <a:ext cx="7886699" cy="5213351"/>
          </a:xfrm>
          <a:prstGeom prst="rect">
            <a:avLst/>
          </a:prstGeom>
        </p:spPr>
      </p:pic>
      <p:sp>
        <p:nvSpPr>
          <p:cNvPr id="4" name="Slide Number Placeholder 3"/>
          <p:cNvSpPr>
            <a:spLocks noGrp="1"/>
          </p:cNvSpPr>
          <p:nvPr>
            <p:ph type="sldNum" sz="quarter" idx="12"/>
          </p:nvPr>
        </p:nvSpPr>
        <p:spPr/>
        <p:txBody>
          <a:bodyPr/>
          <a:lstStyle/>
          <a:p>
            <a:fld id="{2532F593-0C5B-420A-ADAA-DB0789BD1A21}" type="slidenum">
              <a:rPr lang="en-US" altLang="en-US" smtClean="0"/>
              <a:pPr/>
              <a:t>18</a:t>
            </a:fld>
            <a:endParaRPr lang="en-US" altLang="en-US"/>
          </a:p>
        </p:txBody>
      </p:sp>
    </p:spTree>
    <p:extLst>
      <p:ext uri="{BB962C8B-B14F-4D97-AF65-F5344CB8AC3E}">
        <p14:creationId xmlns:p14="http://schemas.microsoft.com/office/powerpoint/2010/main" val="2873476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28600" y="533400"/>
            <a:ext cx="2895600" cy="3048000"/>
          </a:xfrm>
        </p:spPr>
        <p:txBody>
          <a:bodyPr>
            <a:normAutofit/>
          </a:bodyPr>
          <a:lstStyle/>
          <a:p>
            <a:pPr eaLnBrk="1" fontAlgn="auto" hangingPunct="1">
              <a:spcAft>
                <a:spcPts val="0"/>
              </a:spcAft>
              <a:defRPr/>
            </a:pPr>
            <a:r>
              <a:rPr lang="en-US" sz="3200" dirty="0">
                <a:solidFill>
                  <a:schemeClr val="accent1"/>
                </a:solidFill>
              </a:rPr>
              <a:t>Dune Replenishment and </a:t>
            </a:r>
            <a:br>
              <a:rPr lang="en-US" sz="3200" dirty="0">
                <a:solidFill>
                  <a:schemeClr val="accent1"/>
                </a:solidFill>
              </a:rPr>
            </a:br>
            <a:r>
              <a:rPr lang="en-US" sz="3200" dirty="0">
                <a:solidFill>
                  <a:schemeClr val="accent1"/>
                </a:solidFill>
              </a:rPr>
              <a:t>Partial Takings – the Project</a:t>
            </a:r>
          </a:p>
        </p:txBody>
      </p:sp>
      <p:sp>
        <p:nvSpPr>
          <p:cNvPr id="3891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8FAB66DD-C197-4DBE-8833-55133A0769EC}" type="slidenum">
              <a:rPr kumimoji="0" lang="en-US" altLang="en-US" sz="1000">
                <a:solidFill>
                  <a:schemeClr val="tx1"/>
                </a:solidFill>
              </a:rPr>
              <a:pPr/>
              <a:t>19</a:t>
            </a:fld>
            <a:endParaRPr kumimoji="0" lang="en-US" altLang="en-US" sz="100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41313"/>
            <a:ext cx="5238751" cy="6197600"/>
          </a:xfrm>
          <a:prstGeom prst="rect">
            <a:avLst/>
          </a:prstGeom>
        </p:spPr>
      </p:pic>
    </p:spTree>
    <p:extLst>
      <p:ext uri="{BB962C8B-B14F-4D97-AF65-F5344CB8AC3E}">
        <p14:creationId xmlns:p14="http://schemas.microsoft.com/office/powerpoint/2010/main" val="253876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fontAlgn="auto" hangingPunct="1">
              <a:spcAft>
                <a:spcPts val="0"/>
              </a:spcAft>
              <a:defRPr/>
            </a:pPr>
            <a:r>
              <a:rPr lang="en-US">
                <a:solidFill>
                  <a:srgbClr val="7B9899"/>
                </a:solidFill>
              </a:rPr>
              <a:t>Course Outline</a:t>
            </a:r>
          </a:p>
        </p:txBody>
      </p:sp>
      <p:sp>
        <p:nvSpPr>
          <p:cNvPr id="380931" name="Rectangle 3"/>
          <p:cNvSpPr>
            <a:spLocks noGrp="1" noChangeArrowheads="1"/>
          </p:cNvSpPr>
          <p:nvPr>
            <p:ph idx="1"/>
          </p:nvPr>
        </p:nvSpPr>
        <p:spPr>
          <a:xfrm>
            <a:off x="457200" y="1828800"/>
            <a:ext cx="8229600" cy="4178300"/>
          </a:xfrm>
        </p:spPr>
        <p:txBody>
          <a:bodyPr/>
          <a:lstStyle/>
          <a:p>
            <a:pPr eaLnBrk="1" hangingPunct="1">
              <a:lnSpc>
                <a:spcPct val="90000"/>
              </a:lnSpc>
            </a:pPr>
            <a:endParaRPr lang="en-US" altLang="en-US" sz="2800" dirty="0"/>
          </a:p>
          <a:p>
            <a:pPr eaLnBrk="1" hangingPunct="1">
              <a:lnSpc>
                <a:spcPct val="90000"/>
              </a:lnSpc>
            </a:pPr>
            <a:r>
              <a:rPr lang="en-US" altLang="en-US" sz="2800" dirty="0"/>
              <a:t>Partial Takings Basics</a:t>
            </a:r>
          </a:p>
          <a:p>
            <a:pPr eaLnBrk="1" hangingPunct="1">
              <a:lnSpc>
                <a:spcPct val="90000"/>
              </a:lnSpc>
            </a:pPr>
            <a:r>
              <a:rPr lang="en-US" altLang="en-US" sz="2800" dirty="0"/>
              <a:t>Partial Takings Update:  </a:t>
            </a:r>
            <a:r>
              <a:rPr lang="en-US" altLang="en-US" sz="2800" i="1" dirty="0"/>
              <a:t>Borough of Harvey Cedars v. Karan</a:t>
            </a:r>
            <a:r>
              <a:rPr lang="en-US" altLang="en-US" sz="2800" dirty="0"/>
              <a:t>, 70 A. 3d 524 (N.J. 2013)</a:t>
            </a:r>
          </a:p>
          <a:p>
            <a:pPr eaLnBrk="1" hangingPunct="1">
              <a:lnSpc>
                <a:spcPct val="90000"/>
              </a:lnSpc>
            </a:pPr>
            <a:r>
              <a:rPr lang="en-US" altLang="en-US" sz="2800" dirty="0"/>
              <a:t>Superstorm Sandy and Storm Protection</a:t>
            </a:r>
          </a:p>
          <a:p>
            <a:pPr eaLnBrk="1" hangingPunct="1">
              <a:lnSpc>
                <a:spcPct val="90000"/>
              </a:lnSpc>
            </a:pPr>
            <a:r>
              <a:rPr lang="en-US" altLang="en-US" sz="2800" dirty="0"/>
              <a:t>Status of Projects and Litigation</a:t>
            </a:r>
          </a:p>
          <a:p>
            <a:pPr eaLnBrk="1" hangingPunct="1">
              <a:lnSpc>
                <a:spcPct val="90000"/>
              </a:lnSpc>
            </a:pPr>
            <a:r>
              <a:rPr lang="en-US" altLang="en-US" sz="2800" dirty="0"/>
              <a:t>Implications for the future</a:t>
            </a:r>
          </a:p>
          <a:p>
            <a:pPr eaLnBrk="1" hangingPunct="1">
              <a:lnSpc>
                <a:spcPct val="90000"/>
              </a:lnSpc>
              <a:buFont typeface="Wingdings 3" panose="05040102010807070707" pitchFamily="18" charset="2"/>
              <a:buNone/>
            </a:pPr>
            <a:endParaRPr lang="en-US" altLang="en-US" sz="2800" dirty="0"/>
          </a:p>
          <a:p>
            <a:pPr eaLnBrk="1" hangingPunct="1">
              <a:lnSpc>
                <a:spcPct val="90000"/>
              </a:lnSpc>
              <a:buFont typeface="Wingdings 2" panose="05020102010507070707" pitchFamily="18" charset="2"/>
              <a:buNone/>
            </a:pPr>
            <a:endParaRPr lang="en-US" altLang="en-US" sz="2800" dirty="0"/>
          </a:p>
        </p:txBody>
      </p:sp>
      <p:sp>
        <p:nvSpPr>
          <p:cNvPr id="2048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B7FE92F6-04FF-4AD1-9783-3146A85BAF56}" type="slidenum">
              <a:rPr kumimoji="0" lang="en-US" altLang="en-US" sz="1000">
                <a:solidFill>
                  <a:schemeClr val="tx1"/>
                </a:solidFill>
              </a:rPr>
              <a:pPr/>
              <a:t>2</a:t>
            </a:fld>
            <a:endParaRPr kumimoji="0" lang="en-US" altLang="en-US" sz="10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0931">
                                            <p:txEl>
                                              <p:pRg st="1" end="1"/>
                                            </p:txEl>
                                          </p:spTgt>
                                        </p:tgtEl>
                                        <p:attrNameLst>
                                          <p:attrName>style.visibility</p:attrName>
                                        </p:attrNameLst>
                                      </p:cBhvr>
                                      <p:to>
                                        <p:strVal val="visible"/>
                                      </p:to>
                                    </p:set>
                                    <p:anim calcmode="lin" valueType="num">
                                      <p:cBhvr additive="base">
                                        <p:cTn id="7" dur="500" fill="hold"/>
                                        <p:tgtEl>
                                          <p:spTgt spid="38093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09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0931">
                                            <p:txEl>
                                              <p:pRg st="2" end="2"/>
                                            </p:txEl>
                                          </p:spTgt>
                                        </p:tgtEl>
                                        <p:attrNameLst>
                                          <p:attrName>style.visibility</p:attrName>
                                        </p:attrNameLst>
                                      </p:cBhvr>
                                      <p:to>
                                        <p:strVal val="visible"/>
                                      </p:to>
                                    </p:set>
                                    <p:anim calcmode="lin" valueType="num">
                                      <p:cBhvr additive="base">
                                        <p:cTn id="13" dur="500" fill="hold"/>
                                        <p:tgtEl>
                                          <p:spTgt spid="38093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09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0931">
                                            <p:txEl>
                                              <p:pRg st="3" end="3"/>
                                            </p:txEl>
                                          </p:spTgt>
                                        </p:tgtEl>
                                        <p:attrNameLst>
                                          <p:attrName>style.visibility</p:attrName>
                                        </p:attrNameLst>
                                      </p:cBhvr>
                                      <p:to>
                                        <p:strVal val="visible"/>
                                      </p:to>
                                    </p:set>
                                    <p:anim calcmode="lin" valueType="num">
                                      <p:cBhvr additive="base">
                                        <p:cTn id="19" dur="500" fill="hold"/>
                                        <p:tgtEl>
                                          <p:spTgt spid="380931">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09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0931">
                                            <p:txEl>
                                              <p:pRg st="4" end="4"/>
                                            </p:txEl>
                                          </p:spTgt>
                                        </p:tgtEl>
                                        <p:attrNameLst>
                                          <p:attrName>style.visibility</p:attrName>
                                        </p:attrNameLst>
                                      </p:cBhvr>
                                      <p:to>
                                        <p:strVal val="visible"/>
                                      </p:to>
                                    </p:set>
                                    <p:anim calcmode="lin" valueType="num">
                                      <p:cBhvr additive="base">
                                        <p:cTn id="25" dur="500" fill="hold"/>
                                        <p:tgtEl>
                                          <p:spTgt spid="380931">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09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0931">
                                            <p:txEl>
                                              <p:pRg st="5" end="5"/>
                                            </p:txEl>
                                          </p:spTgt>
                                        </p:tgtEl>
                                        <p:attrNameLst>
                                          <p:attrName>style.visibility</p:attrName>
                                        </p:attrNameLst>
                                      </p:cBhvr>
                                      <p:to>
                                        <p:strVal val="visible"/>
                                      </p:to>
                                    </p:set>
                                    <p:anim calcmode="lin" valueType="num">
                                      <p:cBhvr additive="base">
                                        <p:cTn id="31" dur="500" fill="hold"/>
                                        <p:tgtEl>
                                          <p:spTgt spid="380931">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093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1"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28600" y="371122"/>
            <a:ext cx="7772400" cy="873831"/>
          </a:xfrm>
        </p:spPr>
        <p:txBody>
          <a:bodyPr>
            <a:normAutofit/>
          </a:bodyPr>
          <a:lstStyle/>
          <a:p>
            <a:pPr eaLnBrk="1" fontAlgn="auto" hangingPunct="1">
              <a:spcAft>
                <a:spcPts val="0"/>
              </a:spcAft>
              <a:defRPr/>
            </a:pPr>
            <a:r>
              <a:rPr lang="en-US" sz="2400" dirty="0">
                <a:solidFill>
                  <a:schemeClr val="accent1"/>
                </a:solidFill>
              </a:rPr>
              <a:t>Dune Replenishment and Partial Takings – the Project</a:t>
            </a:r>
          </a:p>
        </p:txBody>
      </p:sp>
      <p:sp>
        <p:nvSpPr>
          <p:cNvPr id="3891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8FAB66DD-C197-4DBE-8833-55133A0769EC}" type="slidenum">
              <a:rPr kumimoji="0" lang="en-US" altLang="en-US" sz="1000">
                <a:solidFill>
                  <a:schemeClr val="tx1"/>
                </a:solidFill>
              </a:rPr>
              <a:pPr/>
              <a:t>20</a:t>
            </a:fld>
            <a:endParaRPr kumimoji="0" lang="en-US" altLang="en-US" sz="100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986015"/>
            <a:ext cx="7924800" cy="4876800"/>
          </a:xfrm>
          <a:prstGeom prst="rect">
            <a:avLst/>
          </a:prstGeom>
        </p:spPr>
      </p:pic>
    </p:spTree>
    <p:extLst>
      <p:ext uri="{BB962C8B-B14F-4D97-AF65-F5344CB8AC3E}">
        <p14:creationId xmlns:p14="http://schemas.microsoft.com/office/powerpoint/2010/main" val="1860403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28600" y="533400"/>
            <a:ext cx="8534400" cy="758825"/>
          </a:xfrm>
        </p:spPr>
        <p:txBody>
          <a:bodyPr>
            <a:normAutofit fontScale="90000"/>
          </a:bodyPr>
          <a:lstStyle/>
          <a:p>
            <a:pPr eaLnBrk="1" fontAlgn="auto" hangingPunct="1">
              <a:spcAft>
                <a:spcPts val="0"/>
              </a:spcAft>
              <a:defRPr/>
            </a:pPr>
            <a:r>
              <a:rPr lang="en-US" sz="3200" dirty="0">
                <a:solidFill>
                  <a:schemeClr val="accent1"/>
                </a:solidFill>
              </a:rPr>
              <a:t>Dune Replenishment and </a:t>
            </a:r>
            <a:br>
              <a:rPr lang="en-US" sz="3200" dirty="0">
                <a:solidFill>
                  <a:schemeClr val="accent1"/>
                </a:solidFill>
              </a:rPr>
            </a:br>
            <a:r>
              <a:rPr lang="en-US" sz="3200" dirty="0">
                <a:solidFill>
                  <a:schemeClr val="accent1"/>
                </a:solidFill>
              </a:rPr>
              <a:t>Partial Takings</a:t>
            </a:r>
          </a:p>
        </p:txBody>
      </p:sp>
      <p:sp>
        <p:nvSpPr>
          <p:cNvPr id="113668" name="Content Placeholder 5"/>
          <p:cNvSpPr>
            <a:spLocks noGrp="1"/>
          </p:cNvSpPr>
          <p:nvPr>
            <p:ph idx="1"/>
          </p:nvPr>
        </p:nvSpPr>
        <p:spPr>
          <a:xfrm>
            <a:off x="301625" y="1527175"/>
            <a:ext cx="8504238" cy="4572000"/>
          </a:xfrm>
        </p:spPr>
        <p:txBody>
          <a:bodyPr>
            <a:normAutofit/>
          </a:bodyPr>
          <a:lstStyle/>
          <a:p>
            <a:pPr marL="365760" indent="-256032" eaLnBrk="1" fontAlgn="auto" hangingPunct="1">
              <a:spcAft>
                <a:spcPts val="0"/>
              </a:spcAft>
              <a:buFont typeface="Wingdings 2" pitchFamily="18" charset="2"/>
              <a:buNone/>
              <a:defRPr/>
            </a:pPr>
            <a:r>
              <a:rPr lang="en-US" sz="2400" i="1" u="sng" dirty="0"/>
              <a:t>Harvey Cedars v. Karan </a:t>
            </a:r>
            <a:r>
              <a:rPr lang="en-US" sz="2400" u="sng" dirty="0"/>
              <a:t>– the implications</a:t>
            </a:r>
            <a:r>
              <a:rPr lang="en-US" sz="2400" dirty="0"/>
              <a:t>:</a:t>
            </a:r>
          </a:p>
          <a:p>
            <a:pPr marL="365760" indent="-256032" eaLnBrk="1" fontAlgn="auto" hangingPunct="1">
              <a:spcAft>
                <a:spcPts val="0"/>
              </a:spcAft>
              <a:buFont typeface="Wingdings 3"/>
              <a:buChar char=""/>
              <a:defRPr/>
            </a:pPr>
            <a:r>
              <a:rPr lang="en-US" sz="2000" dirty="0"/>
              <a:t>Did </a:t>
            </a:r>
            <a:r>
              <a:rPr lang="en-US" sz="2000" i="1" dirty="0"/>
              <a:t>Karan</a:t>
            </a:r>
            <a:r>
              <a:rPr lang="en-US" sz="2000" dirty="0"/>
              <a:t> cause the “holdouts” to change course and donate their properties?</a:t>
            </a:r>
          </a:p>
          <a:p>
            <a:pPr marL="621792" lvl="1" eaLnBrk="1" fontAlgn="auto" hangingPunct="1">
              <a:spcBef>
                <a:spcPts val="324"/>
              </a:spcBef>
              <a:spcAft>
                <a:spcPts val="0"/>
              </a:spcAft>
              <a:buFont typeface="Verdana"/>
              <a:buChar char="◦"/>
              <a:defRPr/>
            </a:pPr>
            <a:r>
              <a:rPr lang="en-US" sz="1600" dirty="0"/>
              <a:t>Mr. and Mrs. Karan settle for $1 – WHY?</a:t>
            </a:r>
          </a:p>
          <a:p>
            <a:pPr marL="365760" indent="-256032" eaLnBrk="1" fontAlgn="auto" hangingPunct="1">
              <a:spcAft>
                <a:spcPts val="0"/>
              </a:spcAft>
              <a:buFont typeface="Wingdings 3"/>
              <a:buChar char=""/>
              <a:defRPr/>
            </a:pPr>
            <a:r>
              <a:rPr lang="en-US" sz="2000" dirty="0"/>
              <a:t>What impacts will or may it have on just compensation determinations,  from the condemnor’s offers to the commissioners’ awards and jury awards that result?</a:t>
            </a:r>
          </a:p>
          <a:p>
            <a:pPr marL="621348" lvl="1" indent="-256032" eaLnBrk="1" fontAlgn="auto" hangingPunct="1">
              <a:spcBef>
                <a:spcPts val="324"/>
              </a:spcBef>
              <a:spcAft>
                <a:spcPts val="0"/>
              </a:spcAft>
              <a:buFont typeface="Wingdings 3"/>
              <a:buChar char=""/>
              <a:defRPr/>
            </a:pPr>
            <a:r>
              <a:rPr lang="en-US" sz="1600" i="1" dirty="0"/>
              <a:t>Harvey Cedars v. </a:t>
            </a:r>
            <a:r>
              <a:rPr lang="en-US" sz="1600" i="1" dirty="0" err="1"/>
              <a:t>Groisser</a:t>
            </a:r>
            <a:endParaRPr lang="en-US" sz="1600" i="1" dirty="0"/>
          </a:p>
          <a:p>
            <a:r>
              <a:rPr lang="en-US" altLang="en-US" sz="2000" dirty="0"/>
              <a:t>Does the decision provide guidance on whether the “benefits” can be offset against the value of the part taken, or against severance damages only?</a:t>
            </a:r>
          </a:p>
          <a:p>
            <a:r>
              <a:rPr lang="en-US" altLang="en-US" sz="2000" dirty="0"/>
              <a:t>What remains of the “project influence” doctrine? Shield or sword?</a:t>
            </a:r>
          </a:p>
          <a:p>
            <a:pPr marL="365760" indent="-256032" eaLnBrk="1" fontAlgn="auto" hangingPunct="1">
              <a:spcAft>
                <a:spcPts val="0"/>
              </a:spcAft>
              <a:buFont typeface="Wingdings 3"/>
              <a:buChar char=""/>
              <a:defRPr/>
            </a:pPr>
            <a:r>
              <a:rPr lang="en-US" sz="2000" dirty="0"/>
              <a:t>Related issues:  loss of access, ambiguity in description of rights obtained and scope of rights retained</a:t>
            </a:r>
          </a:p>
          <a:p>
            <a:pPr marL="109728" indent="0" eaLnBrk="1" fontAlgn="auto" hangingPunct="1">
              <a:spcAft>
                <a:spcPts val="0"/>
              </a:spcAft>
              <a:buNone/>
              <a:defRPr/>
            </a:pPr>
            <a:endParaRPr lang="en-US" sz="2000" dirty="0"/>
          </a:p>
          <a:p>
            <a:pPr marL="365760" indent="-256032" eaLnBrk="1" fontAlgn="auto" hangingPunct="1">
              <a:spcAft>
                <a:spcPts val="0"/>
              </a:spcAft>
              <a:buFont typeface="Wingdings 3"/>
              <a:buChar char=""/>
              <a:defRPr/>
            </a:pPr>
            <a:endParaRPr lang="en-US" dirty="0"/>
          </a:p>
        </p:txBody>
      </p:sp>
      <p:sp>
        <p:nvSpPr>
          <p:cNvPr id="3993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C56B7FCE-5E91-4951-9B8B-AC7780F6D183}" type="slidenum">
              <a:rPr kumimoji="0" lang="en-US" altLang="en-US" sz="1000">
                <a:solidFill>
                  <a:schemeClr val="tx1"/>
                </a:solidFill>
              </a:rPr>
              <a:pPr/>
              <a:t>21</a:t>
            </a:fld>
            <a:endParaRPr kumimoji="0" lang="en-US" altLang="en-US" sz="100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28600" y="533400"/>
            <a:ext cx="8534400" cy="758825"/>
          </a:xfrm>
        </p:spPr>
        <p:txBody>
          <a:bodyPr>
            <a:normAutofit/>
          </a:bodyPr>
          <a:lstStyle/>
          <a:p>
            <a:pPr eaLnBrk="1" fontAlgn="auto" hangingPunct="1">
              <a:spcAft>
                <a:spcPts val="0"/>
              </a:spcAft>
              <a:defRPr/>
            </a:pPr>
            <a:r>
              <a:rPr lang="en-US" sz="2400" b="1" dirty="0">
                <a:solidFill>
                  <a:schemeClr val="accent1"/>
                </a:solidFill>
              </a:rPr>
              <a:t>The Storm Replenishment Project – 4 Years Later</a:t>
            </a:r>
          </a:p>
        </p:txBody>
      </p:sp>
      <p:sp>
        <p:nvSpPr>
          <p:cNvPr id="40962" name="Content Placeholder 5"/>
          <p:cNvSpPr>
            <a:spLocks noGrp="1"/>
          </p:cNvSpPr>
          <p:nvPr>
            <p:ph idx="1"/>
          </p:nvPr>
        </p:nvSpPr>
        <p:spPr>
          <a:xfrm>
            <a:off x="301625" y="1527175"/>
            <a:ext cx="8504238" cy="4572000"/>
          </a:xfrm>
        </p:spPr>
        <p:txBody>
          <a:bodyPr>
            <a:normAutofit/>
          </a:bodyPr>
          <a:lstStyle/>
          <a:p>
            <a:pPr eaLnBrk="1" hangingPunct="1"/>
            <a:r>
              <a:rPr lang="en-US" altLang="en-US" sz="2000" dirty="0"/>
              <a:t>Continued vilification of “holdouts” – approximately 300 (10%) remained</a:t>
            </a:r>
          </a:p>
          <a:p>
            <a:pPr eaLnBrk="1" hangingPunct="1"/>
            <a:r>
              <a:rPr lang="en-US" altLang="en-US" sz="2000" dirty="0"/>
              <a:t>USACOE to build under Project Partnership Agreements</a:t>
            </a:r>
          </a:p>
          <a:p>
            <a:pPr eaLnBrk="1" hangingPunct="1"/>
            <a:r>
              <a:rPr lang="en-US" altLang="en-US" sz="2000" dirty="0"/>
              <a:t>State (NJDEP) control over project as “Non-Federal Sponsor”</a:t>
            </a:r>
          </a:p>
          <a:p>
            <a:pPr eaLnBrk="1" hangingPunct="1"/>
            <a:r>
              <a:rPr lang="en-US" altLang="en-US" sz="2000" dirty="0"/>
              <a:t>Municipal role</a:t>
            </a:r>
          </a:p>
          <a:p>
            <a:pPr eaLnBrk="1" hangingPunct="1"/>
            <a:r>
              <a:rPr lang="en-US" altLang="en-US" sz="2000" dirty="0"/>
              <a:t>“Emergency” measures under Disaster Control Act taken</a:t>
            </a:r>
          </a:p>
          <a:p>
            <a:pPr eaLnBrk="1" hangingPunct="1"/>
            <a:r>
              <a:rPr lang="en-US" altLang="en-US" sz="2000" dirty="0"/>
              <a:t>Declaratory judgment actions instituted </a:t>
            </a:r>
          </a:p>
          <a:p>
            <a:pPr eaLnBrk="1" hangingPunct="1"/>
            <a:r>
              <a:rPr lang="en-US" altLang="en-US" sz="2000" dirty="0"/>
              <a:t>Condemnations begin</a:t>
            </a:r>
          </a:p>
          <a:p>
            <a:pPr eaLnBrk="1" hangingPunct="1"/>
            <a:r>
              <a:rPr lang="en-US" altLang="en-US" sz="2000" dirty="0"/>
              <a:t>Update on status of construction</a:t>
            </a:r>
          </a:p>
        </p:txBody>
      </p:sp>
      <p:sp>
        <p:nvSpPr>
          <p:cNvPr id="4096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F74F1520-1C63-407F-B69F-01F41AC28991}" type="slidenum">
              <a:rPr kumimoji="0" lang="en-US" altLang="en-US" sz="1000">
                <a:solidFill>
                  <a:schemeClr val="tx1"/>
                </a:solidFill>
              </a:rPr>
              <a:pPr/>
              <a:t>22</a:t>
            </a:fld>
            <a:endParaRPr kumimoji="0" lang="en-US" altLang="en-US" sz="100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28600" y="533400"/>
            <a:ext cx="8534400" cy="758825"/>
          </a:xfrm>
        </p:spPr>
        <p:txBody>
          <a:bodyPr>
            <a:normAutofit/>
          </a:bodyPr>
          <a:lstStyle/>
          <a:p>
            <a:pPr eaLnBrk="1" fontAlgn="auto" hangingPunct="1">
              <a:spcAft>
                <a:spcPts val="0"/>
              </a:spcAft>
              <a:defRPr/>
            </a:pPr>
            <a:r>
              <a:rPr lang="en-US" sz="2400" b="1" dirty="0">
                <a:solidFill>
                  <a:schemeClr val="accent1"/>
                </a:solidFill>
              </a:rPr>
              <a:t>The Storm Replenishment Project – 4 Years Later</a:t>
            </a:r>
          </a:p>
        </p:txBody>
      </p:sp>
      <p:sp>
        <p:nvSpPr>
          <p:cNvPr id="40962" name="Content Placeholder 5"/>
          <p:cNvSpPr>
            <a:spLocks noGrp="1"/>
          </p:cNvSpPr>
          <p:nvPr>
            <p:ph idx="1"/>
          </p:nvPr>
        </p:nvSpPr>
        <p:spPr>
          <a:xfrm>
            <a:off x="301625" y="1527175"/>
            <a:ext cx="8504238" cy="4572000"/>
          </a:xfrm>
        </p:spPr>
        <p:txBody>
          <a:bodyPr>
            <a:normAutofit lnSpcReduction="10000"/>
          </a:bodyPr>
          <a:lstStyle/>
          <a:p>
            <a:pPr marL="0" indent="0" algn="ctr" eaLnBrk="1" hangingPunct="1">
              <a:buNone/>
            </a:pPr>
            <a:r>
              <a:rPr lang="en-US" altLang="en-US" sz="2000" b="1" dirty="0"/>
              <a:t>STATUS OF LITIGATION</a:t>
            </a:r>
          </a:p>
          <a:p>
            <a:pPr eaLnBrk="1" hangingPunct="1"/>
            <a:r>
              <a:rPr lang="en-US" altLang="en-US" sz="2000" dirty="0"/>
              <a:t>Filed condemnations in Ocean County and Atlantic County</a:t>
            </a:r>
          </a:p>
          <a:p>
            <a:pPr eaLnBrk="1" hangingPunct="1"/>
            <a:r>
              <a:rPr lang="en-US" altLang="en-US" sz="2000" dirty="0"/>
              <a:t>Appointment of Commissioners in uncontested takings</a:t>
            </a:r>
          </a:p>
          <a:p>
            <a:pPr eaLnBrk="1" hangingPunct="1"/>
            <a:r>
              <a:rPr lang="en-US" altLang="en-US" sz="2000" dirty="0"/>
              <a:t>Contested takings</a:t>
            </a:r>
          </a:p>
          <a:p>
            <a:pPr lvl="1"/>
            <a:r>
              <a:rPr lang="en-US" altLang="en-US" sz="1700" dirty="0"/>
              <a:t>Margate litigation</a:t>
            </a:r>
          </a:p>
          <a:p>
            <a:pPr lvl="1"/>
            <a:r>
              <a:rPr lang="en-US" altLang="en-US" sz="1700" dirty="0"/>
              <a:t>Right to condemn challenged on various grounds in Ocean County matters</a:t>
            </a:r>
          </a:p>
          <a:p>
            <a:pPr lvl="1"/>
            <a:r>
              <a:rPr lang="en-US" altLang="en-US" sz="1700" dirty="0"/>
              <a:t>Consolidated appeals pending, to be argued 5/2/17</a:t>
            </a:r>
          </a:p>
          <a:p>
            <a:pPr lvl="1"/>
            <a:r>
              <a:rPr lang="en-US" altLang="en-US" sz="1700" dirty="0"/>
              <a:t>Bay Head litigation</a:t>
            </a:r>
          </a:p>
          <a:p>
            <a:r>
              <a:rPr lang="en-US" altLang="en-US" sz="2000" dirty="0"/>
              <a:t>Issues presented on right to condemn”</a:t>
            </a:r>
          </a:p>
          <a:p>
            <a:pPr lvl="1"/>
            <a:r>
              <a:rPr lang="en-US" altLang="en-US" sz="1700" dirty="0"/>
              <a:t>Does proper legislative authorization exist?</a:t>
            </a:r>
          </a:p>
          <a:p>
            <a:pPr lvl="1"/>
            <a:r>
              <a:rPr lang="en-US" altLang="en-US" sz="1700" dirty="0"/>
              <a:t>Easements vs. Fee Simple Interests</a:t>
            </a:r>
          </a:p>
          <a:p>
            <a:pPr lvl="1"/>
            <a:r>
              <a:rPr lang="en-US" altLang="en-US" sz="1700" dirty="0"/>
              <a:t>Conversion of Private Beaches to Public Beaches</a:t>
            </a:r>
          </a:p>
          <a:p>
            <a:pPr lvl="1"/>
            <a:r>
              <a:rPr lang="en-US" altLang="en-US" sz="1700" dirty="0"/>
              <a:t>“Bona Fide” Negotiations</a:t>
            </a:r>
          </a:p>
          <a:p>
            <a:pPr lvl="1"/>
            <a:r>
              <a:rPr lang="en-US" altLang="en-US" sz="1700" dirty="0"/>
              <a:t>Arbitrariness/necessity</a:t>
            </a:r>
          </a:p>
          <a:p>
            <a:pPr lvl="1"/>
            <a:r>
              <a:rPr lang="en-US" altLang="en-US" sz="1700" dirty="0"/>
              <a:t>Other procedural issues</a:t>
            </a:r>
          </a:p>
          <a:p>
            <a:pPr marL="342900" lvl="1" indent="0">
              <a:buNone/>
            </a:pPr>
            <a:endParaRPr lang="en-US" altLang="en-US" sz="1700" dirty="0"/>
          </a:p>
          <a:p>
            <a:pPr marL="0" indent="0" eaLnBrk="1" hangingPunct="1">
              <a:buNone/>
            </a:pPr>
            <a:endParaRPr lang="en-US" altLang="en-US" sz="2000" dirty="0"/>
          </a:p>
        </p:txBody>
      </p:sp>
      <p:sp>
        <p:nvSpPr>
          <p:cNvPr id="4096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F74F1520-1C63-407F-B69F-01F41AC28991}" type="slidenum">
              <a:rPr kumimoji="0" lang="en-US" altLang="en-US" sz="1000">
                <a:solidFill>
                  <a:schemeClr val="tx1"/>
                </a:solidFill>
              </a:rPr>
              <a:pPr/>
              <a:t>23</a:t>
            </a:fld>
            <a:endParaRPr kumimoji="0" lang="en-US" altLang="en-US" sz="1000">
              <a:solidFill>
                <a:schemeClr val="tx1"/>
              </a:solidFill>
            </a:endParaRPr>
          </a:p>
        </p:txBody>
      </p:sp>
    </p:spTree>
    <p:extLst>
      <p:ext uri="{BB962C8B-B14F-4D97-AF65-F5344CB8AC3E}">
        <p14:creationId xmlns:p14="http://schemas.microsoft.com/office/powerpoint/2010/main" val="3777561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fontAlgn="auto" hangingPunct="1">
              <a:spcAft>
                <a:spcPts val="0"/>
              </a:spcAft>
              <a:defRPr/>
            </a:pPr>
            <a:r>
              <a:rPr lang="en-US" dirty="0">
                <a:solidFill>
                  <a:schemeClr val="accent1"/>
                </a:solidFill>
              </a:rPr>
              <a:t>Final Thoughts</a:t>
            </a:r>
          </a:p>
        </p:txBody>
      </p:sp>
      <p:sp>
        <p:nvSpPr>
          <p:cNvPr id="115716" name="Rectangle 3"/>
          <p:cNvSpPr>
            <a:spLocks noGrp="1" noChangeArrowheads="1"/>
          </p:cNvSpPr>
          <p:nvPr>
            <p:ph idx="1"/>
          </p:nvPr>
        </p:nvSpPr>
        <p:spPr>
          <a:xfrm>
            <a:off x="381000" y="1600200"/>
            <a:ext cx="8458200" cy="1676400"/>
          </a:xfrm>
        </p:spPr>
        <p:txBody>
          <a:bodyPr>
            <a:normAutofit fontScale="85000" lnSpcReduction="20000"/>
          </a:bodyPr>
          <a:lstStyle/>
          <a:p>
            <a:pPr marL="365760" indent="-256032" eaLnBrk="1" fontAlgn="auto" hangingPunct="1">
              <a:lnSpc>
                <a:spcPct val="80000"/>
              </a:lnSpc>
              <a:spcAft>
                <a:spcPts val="0"/>
              </a:spcAft>
              <a:buFont typeface="Wingdings 3"/>
              <a:buChar char=""/>
              <a:defRPr/>
            </a:pPr>
            <a:endParaRPr lang="en-US" sz="2800" dirty="0"/>
          </a:p>
          <a:p>
            <a:pPr marL="365760" indent="-256032" eaLnBrk="1" fontAlgn="auto" hangingPunct="1">
              <a:lnSpc>
                <a:spcPct val="80000"/>
              </a:lnSpc>
              <a:spcAft>
                <a:spcPts val="0"/>
              </a:spcAft>
              <a:buFont typeface="Wingdings 3"/>
              <a:buChar char=""/>
              <a:defRPr/>
            </a:pPr>
            <a:r>
              <a:rPr lang="en-US" sz="4400" dirty="0"/>
              <a:t>Q&amp;A?</a:t>
            </a:r>
          </a:p>
          <a:p>
            <a:pPr marL="365760" indent="-256032" eaLnBrk="1" fontAlgn="auto" hangingPunct="1">
              <a:lnSpc>
                <a:spcPct val="80000"/>
              </a:lnSpc>
              <a:spcAft>
                <a:spcPts val="0"/>
              </a:spcAft>
              <a:buFont typeface="Wingdings 3"/>
              <a:buChar char=""/>
              <a:defRPr/>
            </a:pPr>
            <a:endParaRPr lang="en-US" sz="4400" dirty="0"/>
          </a:p>
          <a:p>
            <a:pPr marL="365760" indent="-256032" eaLnBrk="1" fontAlgn="auto" hangingPunct="1">
              <a:lnSpc>
                <a:spcPct val="80000"/>
              </a:lnSpc>
              <a:spcAft>
                <a:spcPts val="0"/>
              </a:spcAft>
              <a:buFont typeface="Wingdings 3"/>
              <a:buChar char=""/>
              <a:defRPr/>
            </a:pPr>
            <a:r>
              <a:rPr lang="en-US" sz="4400" dirty="0"/>
              <a:t>Thank you!</a:t>
            </a:r>
          </a:p>
        </p:txBody>
      </p:sp>
      <p:sp>
        <p:nvSpPr>
          <p:cNvPr id="4198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31EC86DD-E23F-4509-866F-03D2F7712AEE}" type="slidenum">
              <a:rPr kumimoji="0" lang="en-US" altLang="en-US" sz="1000">
                <a:solidFill>
                  <a:schemeClr val="tx1"/>
                </a:solidFill>
              </a:rPr>
              <a:pPr/>
              <a:t>24</a:t>
            </a:fld>
            <a:endParaRPr kumimoji="0" lang="en-US" altLang="en-US" sz="100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12775" y="228600"/>
            <a:ext cx="8153400" cy="990600"/>
          </a:xfrm>
        </p:spPr>
        <p:txBody>
          <a:bodyPr/>
          <a:lstStyle/>
          <a:p>
            <a:pPr eaLnBrk="1" fontAlgn="auto" hangingPunct="1">
              <a:spcAft>
                <a:spcPts val="0"/>
              </a:spcAft>
              <a:defRPr/>
            </a:pPr>
            <a:r>
              <a:rPr lang="en-US" dirty="0">
                <a:solidFill>
                  <a:schemeClr val="accent1"/>
                </a:solidFill>
              </a:rPr>
              <a:t>Just Compensation</a:t>
            </a:r>
          </a:p>
        </p:txBody>
      </p:sp>
      <p:sp>
        <p:nvSpPr>
          <p:cNvPr id="382980" name="Rectangle 4"/>
          <p:cNvSpPr>
            <a:spLocks noGrp="1" noChangeArrowheads="1"/>
          </p:cNvSpPr>
          <p:nvPr>
            <p:ph idx="1"/>
          </p:nvPr>
        </p:nvSpPr>
        <p:spPr>
          <a:xfrm>
            <a:off x="612775" y="1600200"/>
            <a:ext cx="8153400" cy="4495800"/>
          </a:xfrm>
        </p:spPr>
        <p:txBody>
          <a:bodyPr/>
          <a:lstStyle/>
          <a:p>
            <a:pPr eaLnBrk="1" hangingPunct="1"/>
            <a:r>
              <a:rPr lang="en-US" altLang="en-US" dirty="0"/>
              <a:t>Compensation for the property taken</a:t>
            </a:r>
          </a:p>
          <a:p>
            <a:pPr eaLnBrk="1" hangingPunct="1"/>
            <a:r>
              <a:rPr lang="en-US" altLang="en-US" dirty="0"/>
              <a:t>Reduction in value (damages) to any remaining property</a:t>
            </a:r>
          </a:p>
          <a:p>
            <a:pPr eaLnBrk="1" hangingPunct="1"/>
            <a:r>
              <a:rPr lang="en-US" altLang="en-US" dirty="0"/>
              <a:t>Interest</a:t>
            </a:r>
          </a:p>
          <a:p>
            <a:pPr eaLnBrk="1" hangingPunct="1"/>
            <a:r>
              <a:rPr lang="en-US" altLang="en-US" dirty="0"/>
              <a:t>Indemnity for loss</a:t>
            </a:r>
          </a:p>
          <a:p>
            <a:pPr eaLnBrk="1" hangingPunct="1"/>
            <a:r>
              <a:rPr lang="en-US" altLang="en-US" dirty="0"/>
              <a:t>Attorneys’ fees (depends upon the jurisdiction)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29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29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29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829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829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026"/>
          <p:cNvSpPr>
            <a:spLocks noGrp="1" noChangeArrowheads="1"/>
          </p:cNvSpPr>
          <p:nvPr>
            <p:ph type="title"/>
          </p:nvPr>
        </p:nvSpPr>
        <p:spPr/>
        <p:txBody>
          <a:bodyPr/>
          <a:lstStyle/>
          <a:p>
            <a:pPr eaLnBrk="1" fontAlgn="auto" hangingPunct="1">
              <a:spcAft>
                <a:spcPts val="0"/>
              </a:spcAft>
              <a:defRPr/>
            </a:pPr>
            <a:r>
              <a:rPr lang="en-US" dirty="0">
                <a:solidFill>
                  <a:schemeClr val="accent1"/>
                </a:solidFill>
              </a:rPr>
              <a:t>Entire Taking</a:t>
            </a:r>
          </a:p>
        </p:txBody>
      </p:sp>
      <p:sp>
        <p:nvSpPr>
          <p:cNvPr id="2253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28EA504A-65B3-42AD-BCFF-62825C108082}" type="slidenum">
              <a:rPr kumimoji="0" lang="en-US" altLang="en-US" sz="1000">
                <a:solidFill>
                  <a:schemeClr val="tx1"/>
                </a:solidFill>
              </a:rPr>
              <a:pPr/>
              <a:t>4</a:t>
            </a:fld>
            <a:endParaRPr kumimoji="0" lang="en-US" altLang="en-US" sz="1000">
              <a:solidFill>
                <a:schemeClr val="tx1"/>
              </a:solidFill>
            </a:endParaRPr>
          </a:p>
        </p:txBody>
      </p:sp>
      <p:sp>
        <p:nvSpPr>
          <p:cNvPr id="22532" name="Text Box 1027"/>
          <p:cNvSpPr txBox="1">
            <a:spLocks noChangeArrowheads="1"/>
          </p:cNvSpPr>
          <p:nvPr/>
        </p:nvSpPr>
        <p:spPr bwMode="auto">
          <a:xfrm>
            <a:off x="1219200" y="1981200"/>
            <a:ext cx="67056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pPr algn="l">
              <a:lnSpc>
                <a:spcPct val="150000"/>
              </a:lnSpc>
            </a:pPr>
            <a:r>
              <a:rPr kumimoji="0" lang="en-US" altLang="en-US" sz="3200" i="0">
                <a:solidFill>
                  <a:schemeClr val="tx1"/>
                </a:solidFill>
              </a:rPr>
              <a:t>Just compensation determined by “fair market value” of the property as of the date of value</a:t>
            </a:r>
          </a:p>
          <a:p>
            <a:pPr algn="l">
              <a:lnSpc>
                <a:spcPct val="150000"/>
              </a:lnSpc>
            </a:pPr>
            <a:endParaRPr kumimoji="0" lang="en-US" altLang="en-US" sz="2400" i="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612775" y="228600"/>
            <a:ext cx="8153400" cy="990600"/>
          </a:xfrm>
        </p:spPr>
        <p:txBody>
          <a:bodyPr>
            <a:normAutofit fontScale="90000"/>
          </a:bodyPr>
          <a:lstStyle/>
          <a:p>
            <a:pPr eaLnBrk="1" fontAlgn="auto" hangingPunct="1">
              <a:spcAft>
                <a:spcPts val="0"/>
              </a:spcAft>
              <a:defRPr/>
            </a:pPr>
            <a:r>
              <a:rPr lang="en-US" sz="4000" dirty="0">
                <a:solidFill>
                  <a:schemeClr val="accent1"/>
                </a:solidFill>
              </a:rPr>
              <a:t>Elements of “Fair Market Value”</a:t>
            </a:r>
            <a:br>
              <a:rPr lang="en-US" sz="4000" dirty="0">
                <a:solidFill>
                  <a:schemeClr val="accent1"/>
                </a:solidFill>
              </a:rPr>
            </a:br>
            <a:r>
              <a:rPr lang="en-US" sz="4000" dirty="0">
                <a:solidFill>
                  <a:schemeClr val="accent1"/>
                </a:solidFill>
              </a:rPr>
              <a:t>(Just Compensation)</a:t>
            </a:r>
            <a:r>
              <a:rPr lang="en-US" sz="4000" dirty="0"/>
              <a:t>				</a:t>
            </a:r>
          </a:p>
        </p:txBody>
      </p:sp>
      <p:sp>
        <p:nvSpPr>
          <p:cNvPr id="23554" name="Rectangle 3"/>
          <p:cNvSpPr>
            <a:spLocks noGrp="1" noChangeArrowheads="1"/>
          </p:cNvSpPr>
          <p:nvPr>
            <p:ph idx="1"/>
          </p:nvPr>
        </p:nvSpPr>
        <p:spPr>
          <a:xfrm>
            <a:off x="612775" y="1600200"/>
            <a:ext cx="8153400" cy="4495800"/>
          </a:xfrm>
        </p:spPr>
        <p:txBody>
          <a:bodyPr/>
          <a:lstStyle/>
          <a:p>
            <a:pPr eaLnBrk="1" hangingPunct="1"/>
            <a:endParaRPr lang="en-US" altLang="en-US"/>
          </a:p>
          <a:p>
            <a:pPr eaLnBrk="1" hangingPunct="1"/>
            <a:r>
              <a:rPr lang="en-US" altLang="en-US"/>
              <a:t>Willing buyer &amp; seller</a:t>
            </a:r>
          </a:p>
          <a:p>
            <a:pPr eaLnBrk="1" hangingPunct="1"/>
            <a:r>
              <a:rPr lang="en-US" altLang="en-US"/>
              <a:t>Neither being under a compulsion to act</a:t>
            </a:r>
          </a:p>
          <a:p>
            <a:pPr eaLnBrk="1" hangingPunct="1"/>
            <a:r>
              <a:rPr lang="en-US" altLang="en-US"/>
              <a:t>Being fully informed of all facts and circumstances about the acquired property (even if not known on date of value)</a:t>
            </a:r>
          </a:p>
          <a:p>
            <a:pPr eaLnBrk="1" hangingPunct="1"/>
            <a:r>
              <a:rPr lang="en-US" altLang="en-US"/>
              <a:t>Three approaches to value – Comparable Sales, Income and Cost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685800" y="838200"/>
            <a:ext cx="7772400" cy="838200"/>
          </a:xfrm>
        </p:spPr>
        <p:txBody>
          <a:bodyPr>
            <a:noAutofit/>
          </a:bodyPr>
          <a:lstStyle/>
          <a:p>
            <a:pPr eaLnBrk="1" fontAlgn="auto" hangingPunct="1">
              <a:spcAft>
                <a:spcPts val="0"/>
              </a:spcAft>
              <a:defRPr/>
            </a:pPr>
            <a:r>
              <a:rPr lang="en-US" sz="3200" dirty="0">
                <a:solidFill>
                  <a:schemeClr val="accent1"/>
                </a:solidFill>
              </a:rPr>
              <a:t>Partial Taking - Just compensation determined by two methods</a:t>
            </a:r>
          </a:p>
        </p:txBody>
      </p:sp>
      <p:sp>
        <p:nvSpPr>
          <p:cNvPr id="2457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fld id="{03C44137-97CA-4BBF-84D0-7D90F3626DD4}" type="slidenum">
              <a:rPr kumimoji="0" lang="en-US" altLang="en-US" sz="1000">
                <a:solidFill>
                  <a:schemeClr val="tx1"/>
                </a:solidFill>
              </a:rPr>
              <a:pPr/>
              <a:t>6</a:t>
            </a:fld>
            <a:endParaRPr kumimoji="0" lang="en-US" altLang="en-US" sz="1000">
              <a:solidFill>
                <a:schemeClr val="tx1"/>
              </a:solidFill>
            </a:endParaRPr>
          </a:p>
        </p:txBody>
      </p:sp>
      <p:sp>
        <p:nvSpPr>
          <p:cNvPr id="24580" name="Text Box 3"/>
          <p:cNvSpPr txBox="1">
            <a:spLocks noChangeArrowheads="1"/>
          </p:cNvSpPr>
          <p:nvPr/>
        </p:nvSpPr>
        <p:spPr bwMode="auto">
          <a:xfrm>
            <a:off x="1219200" y="1981200"/>
            <a:ext cx="67056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400" i="1">
                <a:solidFill>
                  <a:schemeClr val="tx2"/>
                </a:solidFill>
                <a:latin typeface="Times New Roman" panose="02020603050405020304" pitchFamily="18" charset="0"/>
              </a:defRPr>
            </a:lvl1pPr>
            <a:lvl2pPr marL="742950" indent="-285750">
              <a:defRPr kumimoji="1" sz="4400" i="1">
                <a:solidFill>
                  <a:schemeClr val="tx2"/>
                </a:solidFill>
                <a:latin typeface="Times New Roman" panose="02020603050405020304" pitchFamily="18" charset="0"/>
              </a:defRPr>
            </a:lvl2pPr>
            <a:lvl3pPr marL="1143000" indent="-228600">
              <a:defRPr kumimoji="1" sz="4400" i="1">
                <a:solidFill>
                  <a:schemeClr val="tx2"/>
                </a:solidFill>
                <a:latin typeface="Times New Roman" panose="02020603050405020304" pitchFamily="18" charset="0"/>
              </a:defRPr>
            </a:lvl3pPr>
            <a:lvl4pPr marL="1600200" indent="-228600">
              <a:defRPr kumimoji="1" sz="4400" i="1">
                <a:solidFill>
                  <a:schemeClr val="tx2"/>
                </a:solidFill>
                <a:latin typeface="Times New Roman" panose="02020603050405020304" pitchFamily="18" charset="0"/>
              </a:defRPr>
            </a:lvl4pPr>
            <a:lvl5pPr marL="2057400" indent="-228600">
              <a:defRPr kumimoji="1" sz="4400" i="1">
                <a:solidFill>
                  <a:schemeClr val="tx2"/>
                </a:solidFill>
                <a:latin typeface="Times New Roman" panose="02020603050405020304" pitchFamily="18" charset="0"/>
              </a:defRPr>
            </a:lvl5pPr>
            <a:lvl6pPr marL="2514600" indent="-228600" algn="r" eaLnBrk="0" fontAlgn="base" hangingPunct="0">
              <a:spcBef>
                <a:spcPct val="0"/>
              </a:spcBef>
              <a:spcAft>
                <a:spcPct val="0"/>
              </a:spcAft>
              <a:defRPr kumimoji="1" sz="4400" i="1">
                <a:solidFill>
                  <a:schemeClr val="tx2"/>
                </a:solidFill>
                <a:latin typeface="Times New Roman" panose="02020603050405020304" pitchFamily="18" charset="0"/>
              </a:defRPr>
            </a:lvl6pPr>
            <a:lvl7pPr marL="2971800" indent="-228600" algn="r" eaLnBrk="0" fontAlgn="base" hangingPunct="0">
              <a:spcBef>
                <a:spcPct val="0"/>
              </a:spcBef>
              <a:spcAft>
                <a:spcPct val="0"/>
              </a:spcAft>
              <a:defRPr kumimoji="1" sz="4400" i="1">
                <a:solidFill>
                  <a:schemeClr val="tx2"/>
                </a:solidFill>
                <a:latin typeface="Times New Roman" panose="02020603050405020304" pitchFamily="18" charset="0"/>
              </a:defRPr>
            </a:lvl7pPr>
            <a:lvl8pPr marL="3429000" indent="-228600" algn="r" eaLnBrk="0" fontAlgn="base" hangingPunct="0">
              <a:spcBef>
                <a:spcPct val="0"/>
              </a:spcBef>
              <a:spcAft>
                <a:spcPct val="0"/>
              </a:spcAft>
              <a:defRPr kumimoji="1" sz="4400" i="1">
                <a:solidFill>
                  <a:schemeClr val="tx2"/>
                </a:solidFill>
                <a:latin typeface="Times New Roman" panose="02020603050405020304" pitchFamily="18" charset="0"/>
              </a:defRPr>
            </a:lvl8pPr>
            <a:lvl9pPr marL="3886200" indent="-228600" algn="r" eaLnBrk="0" fontAlgn="base" hangingPunct="0">
              <a:spcBef>
                <a:spcPct val="0"/>
              </a:spcBef>
              <a:spcAft>
                <a:spcPct val="0"/>
              </a:spcAft>
              <a:defRPr kumimoji="1" sz="4400" i="1">
                <a:solidFill>
                  <a:schemeClr val="tx2"/>
                </a:solidFill>
                <a:latin typeface="Times New Roman" panose="02020603050405020304" pitchFamily="18" charset="0"/>
              </a:defRPr>
            </a:lvl9pPr>
          </a:lstStyle>
          <a:p>
            <a:pPr algn="l">
              <a:lnSpc>
                <a:spcPct val="150000"/>
              </a:lnSpc>
              <a:buFontTx/>
              <a:buChar char="•"/>
            </a:pPr>
            <a:r>
              <a:rPr kumimoji="0" lang="en-US" altLang="en-US" sz="3200" b="1" i="0" dirty="0">
                <a:solidFill>
                  <a:schemeClr val="tx1"/>
                </a:solidFill>
              </a:rPr>
              <a:t>  Before and After</a:t>
            </a:r>
            <a:r>
              <a:rPr kumimoji="0" lang="en-US" altLang="en-US" sz="3200" i="0" dirty="0">
                <a:solidFill>
                  <a:schemeClr val="tx1"/>
                </a:solidFill>
              </a:rPr>
              <a:t> method                                       </a:t>
            </a:r>
            <a:r>
              <a:rPr kumimoji="0" lang="en-US" altLang="en-US" sz="2400" i="0" dirty="0">
                <a:solidFill>
                  <a:schemeClr val="tx1"/>
                </a:solidFill>
              </a:rPr>
              <a:t>value of entire parcel before taking – value of remainder after taking = just compensation</a:t>
            </a:r>
          </a:p>
          <a:p>
            <a:pPr algn="l">
              <a:lnSpc>
                <a:spcPct val="150000"/>
              </a:lnSpc>
              <a:buFontTx/>
              <a:buChar char="•"/>
            </a:pPr>
            <a:r>
              <a:rPr kumimoji="0" lang="en-US" altLang="en-US" sz="3200" b="1" i="0" dirty="0">
                <a:solidFill>
                  <a:schemeClr val="tx1"/>
                </a:solidFill>
              </a:rPr>
              <a:t>  </a:t>
            </a:r>
            <a:r>
              <a:rPr kumimoji="0" lang="en-US" altLang="en-US" sz="3200" b="1" dirty="0">
                <a:solidFill>
                  <a:schemeClr val="tx1"/>
                </a:solidFill>
              </a:rPr>
              <a:t>Per Se</a:t>
            </a:r>
            <a:r>
              <a:rPr kumimoji="0" lang="en-US" altLang="en-US" sz="3200" i="0" dirty="0">
                <a:solidFill>
                  <a:schemeClr val="tx1"/>
                </a:solidFill>
              </a:rPr>
              <a:t> method                                        </a:t>
            </a:r>
            <a:r>
              <a:rPr kumimoji="0" lang="en-US" altLang="en-US" sz="2400" i="0" dirty="0">
                <a:solidFill>
                  <a:schemeClr val="tx1"/>
                </a:solidFill>
              </a:rPr>
              <a:t>value of land taken + diminution in value (or damages) to remainder = just compensation</a:t>
            </a:r>
            <a:endParaRPr kumimoji="0" lang="en-US" altLang="en-US" sz="2400" b="1" i="0" dirty="0">
              <a:solidFill>
                <a:schemeClr val="tx1"/>
              </a:solidFill>
            </a:endParaRPr>
          </a:p>
          <a:p>
            <a:pPr algn="l">
              <a:lnSpc>
                <a:spcPct val="150000"/>
              </a:lnSpc>
            </a:pPr>
            <a:endParaRPr kumimoji="0" lang="en-US" altLang="en-US" sz="2000" i="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28600" y="533400"/>
            <a:ext cx="8534400" cy="758825"/>
          </a:xfrm>
        </p:spPr>
        <p:txBody>
          <a:bodyPr>
            <a:normAutofit fontScale="90000"/>
          </a:bodyPr>
          <a:lstStyle/>
          <a:p>
            <a:pPr marL="365760" indent="-256032" algn="ctr" eaLnBrk="1" fontAlgn="auto" hangingPunct="1">
              <a:spcAft>
                <a:spcPts val="0"/>
              </a:spcAft>
              <a:defRPr/>
            </a:pPr>
            <a:br>
              <a:rPr lang="en-US" sz="3200" dirty="0"/>
            </a:br>
            <a:r>
              <a:rPr lang="en-US" sz="3200" dirty="0">
                <a:solidFill>
                  <a:schemeClr val="accent1"/>
                </a:solidFill>
              </a:rPr>
              <a:t>General Benefits vs. Special Benefits:</a:t>
            </a:r>
            <a:br>
              <a:rPr lang="en-US" sz="3200" dirty="0"/>
            </a:br>
            <a:br>
              <a:rPr lang="en-US" sz="3200" dirty="0"/>
            </a:br>
            <a:endParaRPr lang="en-US" sz="3200" dirty="0"/>
          </a:p>
        </p:txBody>
      </p:sp>
      <p:sp>
        <p:nvSpPr>
          <p:cNvPr id="33794" name="Content Placeholder 5"/>
          <p:cNvSpPr>
            <a:spLocks noGrp="1"/>
          </p:cNvSpPr>
          <p:nvPr>
            <p:ph idx="1"/>
          </p:nvPr>
        </p:nvSpPr>
        <p:spPr>
          <a:xfrm>
            <a:off x="301625" y="1527175"/>
            <a:ext cx="8504238" cy="4572000"/>
          </a:xfrm>
        </p:spPr>
        <p:txBody>
          <a:bodyPr/>
          <a:lstStyle/>
          <a:p>
            <a:pPr eaLnBrk="1" hangingPunct="1"/>
            <a:r>
              <a:rPr lang="en-US" altLang="en-US" sz="2400" dirty="0"/>
              <a:t>General Benefits:  those which affect the whole community or neighborhood, and not special benefits unique to the property taken, previously inadmissible in New Jersey</a:t>
            </a:r>
          </a:p>
          <a:p>
            <a:pPr lvl="1" eaLnBrk="1" hangingPunct="1"/>
            <a:r>
              <a:rPr lang="en-US" altLang="en-US" sz="1800" dirty="0"/>
              <a:t>These benefits are/were thought to have been enjoyed by entire area</a:t>
            </a:r>
          </a:p>
          <a:p>
            <a:pPr lvl="1" eaLnBrk="1" hangingPunct="1"/>
            <a:r>
              <a:rPr lang="en-US" altLang="en-US" sz="1800" dirty="0"/>
              <a:t>Why should the condemnee pay more for a public improvement than his/her neighbor whose property is not taken?</a:t>
            </a:r>
          </a:p>
          <a:p>
            <a:pPr eaLnBrk="1" hangingPunct="1"/>
            <a:r>
              <a:rPr lang="en-US" altLang="en-US" sz="2400" dirty="0"/>
              <a:t>Special Benefits:  Unique to the property taken, are admissible</a:t>
            </a:r>
          </a:p>
          <a:p>
            <a:pPr eaLnBrk="1" hangingPunct="1"/>
            <a:r>
              <a:rPr lang="en-US" altLang="en-US" sz="2400" dirty="0"/>
              <a:t>Consistent with the Project Influence Doctrine</a:t>
            </a:r>
          </a:p>
          <a:p>
            <a:pPr eaLnBrk="1" hangingPunct="1"/>
            <a:endParaRPr lang="en-US" altLang="en-US" sz="2400" dirty="0"/>
          </a:p>
          <a:p>
            <a:pPr marL="0" indent="0" eaLnBrk="1" hangingPunct="1">
              <a:buNone/>
            </a:pPr>
            <a:endParaRPr lang="en-US" altLang="en-US" sz="2400" dirty="0"/>
          </a:p>
          <a:p>
            <a:pPr eaLnBrk="1" hangingPunct="1"/>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28600" y="533400"/>
            <a:ext cx="8534400" cy="758825"/>
          </a:xfrm>
        </p:spPr>
        <p:txBody>
          <a:bodyPr>
            <a:normAutofit fontScale="90000"/>
          </a:bodyPr>
          <a:lstStyle/>
          <a:p>
            <a:pPr marL="365760" indent="-256032" algn="ctr" eaLnBrk="1" fontAlgn="auto" hangingPunct="1">
              <a:spcAft>
                <a:spcPts val="0"/>
              </a:spcAft>
              <a:defRPr/>
            </a:pPr>
            <a:r>
              <a:rPr lang="en-US" sz="3200" dirty="0">
                <a:solidFill>
                  <a:schemeClr val="accent1"/>
                </a:solidFill>
              </a:rPr>
              <a:t>General Benefits vs. Special Benefits:</a:t>
            </a:r>
            <a:br>
              <a:rPr lang="en-US" sz="3200" dirty="0">
                <a:solidFill>
                  <a:schemeClr val="accent1"/>
                </a:solidFill>
              </a:rPr>
            </a:br>
            <a:r>
              <a:rPr lang="en-US" sz="3200" i="1" dirty="0">
                <a:solidFill>
                  <a:schemeClr val="accent1"/>
                </a:solidFill>
              </a:rPr>
              <a:t>Harvey Cedars v. Karan</a:t>
            </a:r>
            <a:endParaRPr lang="en-US" sz="3200" dirty="0">
              <a:solidFill>
                <a:schemeClr val="accent1"/>
              </a:solidFill>
            </a:endParaRPr>
          </a:p>
        </p:txBody>
      </p:sp>
      <p:sp>
        <p:nvSpPr>
          <p:cNvPr id="34818" name="Content Placeholder 5"/>
          <p:cNvSpPr>
            <a:spLocks noGrp="1"/>
          </p:cNvSpPr>
          <p:nvPr>
            <p:ph idx="1"/>
          </p:nvPr>
        </p:nvSpPr>
        <p:spPr>
          <a:xfrm>
            <a:off x="301625" y="1527175"/>
            <a:ext cx="8504238" cy="4572000"/>
          </a:xfrm>
        </p:spPr>
        <p:txBody>
          <a:bodyPr>
            <a:normAutofit/>
          </a:bodyPr>
          <a:lstStyle/>
          <a:p>
            <a:pPr eaLnBrk="1" hangingPunct="1"/>
            <a:r>
              <a:rPr lang="en-US" altLang="en-US" sz="2000" dirty="0"/>
              <a:t>$2+M oceanfront home on Long Beach Island – 18 mile long barrier island</a:t>
            </a:r>
          </a:p>
          <a:p>
            <a:pPr eaLnBrk="1" hangingPunct="1"/>
            <a:r>
              <a:rPr lang="en-US" altLang="en-US" sz="2000" dirty="0"/>
              <a:t>Borough condemns a “dune easement” to allow US Army Corps of Engineers to construct a 22-foot high dune on the property</a:t>
            </a:r>
          </a:p>
          <a:p>
            <a:pPr eaLnBrk="1" hangingPunct="1"/>
            <a:r>
              <a:rPr lang="en-US" altLang="en-US" sz="2000" dirty="0"/>
              <a:t>Borough offers $300 for easement; contends damages are “</a:t>
            </a:r>
            <a:r>
              <a:rPr lang="en-US" altLang="en-US" sz="2000" i="1" dirty="0"/>
              <a:t>de </a:t>
            </a:r>
            <a:r>
              <a:rPr lang="en-US" altLang="en-US" sz="2000" i="1" dirty="0" err="1"/>
              <a:t>minimus</a:t>
            </a:r>
            <a:r>
              <a:rPr lang="en-US" altLang="en-US" sz="2000" dirty="0"/>
              <a:t>”</a:t>
            </a:r>
          </a:p>
          <a:p>
            <a:pPr eaLnBrk="1" hangingPunct="1"/>
            <a:r>
              <a:rPr lang="en-US" altLang="en-US" sz="2000" dirty="0"/>
              <a:t>Owner’s appraiser: loss of views cause $500,000 of damages</a:t>
            </a:r>
          </a:p>
          <a:p>
            <a:pPr eaLnBrk="1" hangingPunct="1"/>
            <a:r>
              <a:rPr lang="en-US" altLang="en-US" sz="2000" dirty="0"/>
              <a:t>Owner moves </a:t>
            </a:r>
            <a:r>
              <a:rPr lang="en-US" altLang="en-US" sz="2000" i="1" dirty="0"/>
              <a:t>in </a:t>
            </a:r>
            <a:r>
              <a:rPr lang="en-US" altLang="en-US" sz="2000" i="1" dirty="0" err="1"/>
              <a:t>limine</a:t>
            </a:r>
            <a:r>
              <a:rPr lang="en-US" altLang="en-US" sz="2000" i="1" dirty="0"/>
              <a:t> </a:t>
            </a:r>
            <a:r>
              <a:rPr lang="en-US" altLang="en-US" sz="2000" dirty="0"/>
              <a:t>to bar Borough appraisal which contends that taking creates “special benefits” via storm protection provided by dune</a:t>
            </a:r>
          </a:p>
          <a:p>
            <a:pPr eaLnBrk="1" hangingPunct="1"/>
            <a:r>
              <a:rPr lang="en-US" altLang="en-US" sz="2000" dirty="0"/>
              <a:t>Evidence excluded by trial court as “general benefit”</a:t>
            </a:r>
          </a:p>
          <a:p>
            <a:pPr eaLnBrk="1" hangingPunct="1"/>
            <a:r>
              <a:rPr lang="en-US" altLang="en-US" sz="2000" dirty="0"/>
              <a:t>Jury awards $375,000 in damages</a:t>
            </a:r>
          </a:p>
          <a:p>
            <a:pPr eaLnBrk="1" hangingPunct="1"/>
            <a:r>
              <a:rPr lang="en-US" altLang="en-US" sz="2000" dirty="0"/>
              <a:t>Trial court ruling affirmed by Appellate Division</a:t>
            </a:r>
          </a:p>
          <a:p>
            <a:pPr eaLnBrk="1" hangingPunct="1"/>
            <a:endParaRPr lang="en-US" altLang="en-US" sz="2400" dirty="0"/>
          </a:p>
          <a:p>
            <a:pPr eaLnBrk="1" hangingPunct="1"/>
            <a:endParaRPr lang="en-US" altLang="en-US" sz="2400" dirty="0"/>
          </a:p>
          <a:p>
            <a:pPr eaLnBrk="1" hangingPunct="1"/>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228600"/>
            <a:ext cx="8534400" cy="758825"/>
          </a:xfrm>
        </p:spPr>
        <p:txBody>
          <a:bodyPr/>
          <a:lstStyle/>
          <a:p>
            <a:pPr eaLnBrk="1" fontAlgn="auto" hangingPunct="1">
              <a:spcAft>
                <a:spcPts val="0"/>
              </a:spcAft>
              <a:defRPr/>
            </a:pPr>
            <a:r>
              <a:rPr lang="en-US" sz="3200" dirty="0">
                <a:solidFill>
                  <a:schemeClr val="accent1"/>
                </a:solidFill>
              </a:rPr>
              <a:t>Harvey Cedars v. Karan:  Before and After</a:t>
            </a:r>
          </a:p>
        </p:txBody>
      </p:sp>
      <p:sp>
        <p:nvSpPr>
          <p:cNvPr id="35842" name="Content Placeholder 6"/>
          <p:cNvSpPr>
            <a:spLocks noGrp="1"/>
          </p:cNvSpPr>
          <p:nvPr>
            <p:ph idx="1"/>
          </p:nvPr>
        </p:nvSpPr>
        <p:spPr>
          <a:xfrm>
            <a:off x="457200" y="1676400"/>
            <a:ext cx="8077200" cy="2743200"/>
          </a:xfrm>
        </p:spPr>
        <p:txBody>
          <a:bodyPr/>
          <a:lstStyle/>
          <a:p>
            <a:pPr algn="ctr" eaLnBrk="1" hangingPunct="1">
              <a:buFont typeface="Wingdings 3" panose="05040102010807070707" pitchFamily="18" charset="2"/>
              <a:buNone/>
            </a:pPr>
            <a:r>
              <a:rPr lang="en-US" altLang="en-US"/>
              <a:t>  Before				After</a:t>
            </a:r>
          </a:p>
        </p:txBody>
      </p:sp>
      <p:pic>
        <p:nvPicPr>
          <p:cNvPr id="35844" name="Picture 6" descr="http://njcondemnationlaw.files.wordpress.com/2013/07/kar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7432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8" descr="http://cmsimg.app.com/apps/pbcsi.dll/bilde?Site=B3&amp;Date=20130925&amp;Category=NJNEWS&amp;ArtNo=309250071&amp;Ref=AR&amp;MaxW=300&amp;Border=0&amp;Harvey-Cedars-du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667000"/>
            <a:ext cx="4000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2423</TotalTime>
  <Words>1103</Words>
  <Application>Microsoft Office PowerPoint</Application>
  <PresentationFormat>On-screen Show (4:3)</PresentationFormat>
  <Paragraphs>161</Paragraphs>
  <Slides>24</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Calibri Light</vt:lpstr>
      <vt:lpstr>Tahoma</vt:lpstr>
      <vt:lpstr>Times New Roman</vt:lpstr>
      <vt:lpstr>Verdana</vt:lpstr>
      <vt:lpstr>Wingdings 2</vt:lpstr>
      <vt:lpstr>Wingdings 3</vt:lpstr>
      <vt:lpstr>Office Theme</vt:lpstr>
      <vt:lpstr>PowerPoint Presentation</vt:lpstr>
      <vt:lpstr>Course Outline</vt:lpstr>
      <vt:lpstr>Just Compensation</vt:lpstr>
      <vt:lpstr>Entire Taking</vt:lpstr>
      <vt:lpstr>Elements of “Fair Market Value” (Just Compensation)    </vt:lpstr>
      <vt:lpstr>Partial Taking - Just compensation determined by two methods</vt:lpstr>
      <vt:lpstr> General Benefits vs. Special Benefits:  </vt:lpstr>
      <vt:lpstr>General Benefits vs. Special Benefits: Harvey Cedars v. Karan</vt:lpstr>
      <vt:lpstr>Harvey Cedars v. Karan:  Before and After</vt:lpstr>
      <vt:lpstr>Harvey Cedars v. Karan:  Before and After</vt:lpstr>
      <vt:lpstr>Dune Replenishment and  Partial Takings</vt:lpstr>
      <vt:lpstr>Dune Replenishment and  Partial Takings</vt:lpstr>
      <vt:lpstr>Dune Replenishment and  Partial Takings – Before and After the Storm</vt:lpstr>
      <vt:lpstr>Dune Replenishment and  Partial Takings – Before and After the Storm</vt:lpstr>
      <vt:lpstr>Manasquan Inlet to Barnegat Inlet Beachfill Project Casino Pier, Seaside Heights </vt:lpstr>
      <vt:lpstr>Ocean Beach III Toms River (North Section) </vt:lpstr>
      <vt:lpstr>Ocean Beach III Toms River (North Section) </vt:lpstr>
      <vt:lpstr>Army Corps Project Plan Cross Section, Toms River (North Section)</vt:lpstr>
      <vt:lpstr>Dune Replenishment and  Partial Takings – the Project</vt:lpstr>
      <vt:lpstr>Dune Replenishment and Partial Takings – the Project</vt:lpstr>
      <vt:lpstr>Dune Replenishment and  Partial Takings</vt:lpstr>
      <vt:lpstr>The Storm Replenishment Project – 4 Years Later</vt:lpstr>
      <vt:lpstr>The Storm Replenishment Project – 4 Years Later</vt:lpstr>
      <vt:lpstr>Final Thoughts</vt:lpstr>
    </vt:vector>
  </TitlesOfParts>
  <Company>McKirdy and Riskin, 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Jersey  Condemnation Practice</dc:title>
  <dc:creator>John H. Buonocore, Jr.</dc:creator>
  <cp:lastModifiedBy>Anthony DellaPelle</cp:lastModifiedBy>
  <cp:revision>251</cp:revision>
  <cp:lastPrinted>1998-03-14T19:23:06Z</cp:lastPrinted>
  <dcterms:created xsi:type="dcterms:W3CDTF">1998-03-01T17:21:50Z</dcterms:created>
  <dcterms:modified xsi:type="dcterms:W3CDTF">2017-04-24T14:39:22Z</dcterms:modified>
</cp:coreProperties>
</file>